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65" r:id="rId2"/>
    <p:sldId id="256" r:id="rId3"/>
    <p:sldId id="259" r:id="rId4"/>
    <p:sldId id="266" r:id="rId5"/>
    <p:sldId id="285" r:id="rId6"/>
    <p:sldId id="269" r:id="rId7"/>
    <p:sldId id="268" r:id="rId8"/>
    <p:sldId id="270" r:id="rId9"/>
    <p:sldId id="271" r:id="rId10"/>
    <p:sldId id="262" r:id="rId11"/>
    <p:sldId id="272" r:id="rId12"/>
    <p:sldId id="286" r:id="rId13"/>
    <p:sldId id="287" r:id="rId14"/>
    <p:sldId id="273" r:id="rId15"/>
    <p:sldId id="274" r:id="rId16"/>
    <p:sldId id="263" r:id="rId17"/>
    <p:sldId id="275" r:id="rId18"/>
    <p:sldId id="279" r:id="rId19"/>
    <p:sldId id="277" r:id="rId20"/>
    <p:sldId id="280" r:id="rId21"/>
    <p:sldId id="276" r:id="rId22"/>
    <p:sldId id="283" r:id="rId23"/>
    <p:sldId id="281" r:id="rId24"/>
    <p:sldId id="278" r:id="rId25"/>
    <p:sldId id="284" r:id="rId26"/>
    <p:sldId id="288" r:id="rId27"/>
    <p:sldId id="289" r:id="rId28"/>
    <p:sldId id="282" r:id="rId29"/>
    <p:sldId id="264" r:id="rId30"/>
    <p:sldId id="25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08"/>
    <p:restoredTop sz="66667"/>
  </p:normalViewPr>
  <p:slideViewPr>
    <p:cSldViewPr snapToGrid="0" snapToObjects="1">
      <p:cViewPr varScale="1">
        <p:scale>
          <a:sx n="82" d="100"/>
          <a:sy n="82" d="100"/>
        </p:scale>
        <p:origin x="37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0.tiff>
</file>

<file path=ppt/media/image11.png>
</file>

<file path=ppt/media/image12.svg>
</file>

<file path=ppt/media/image13.tiff>
</file>

<file path=ppt/media/image14.tiff>
</file>

<file path=ppt/media/image16.tiff>
</file>

<file path=ppt/media/image17.tiff>
</file>

<file path=ppt/media/image18.tiff>
</file>

<file path=ppt/media/image19.tiff>
</file>

<file path=ppt/media/image2.png>
</file>

<file path=ppt/media/image20.png>
</file>

<file path=ppt/media/image21.png>
</file>

<file path=ppt/media/image22.png>
</file>

<file path=ppt/media/image3.png>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3CB3F2-42B7-6C48-AC8C-4A5D5E8317E6}" type="datetimeFigureOut">
              <a:rPr lang="en-US" smtClean="0"/>
              <a:t>9/5/19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4ECDC7-9AA7-6E4E-A211-1F0CE5805900}" type="slidenum">
              <a:rPr lang="en-US" smtClean="0"/>
              <a:t>‹#›</a:t>
            </a:fld>
            <a:endParaRPr lang="en-US"/>
          </a:p>
        </p:txBody>
      </p:sp>
    </p:spTree>
    <p:extLst>
      <p:ext uri="{BB962C8B-B14F-4D97-AF65-F5344CB8AC3E}">
        <p14:creationId xmlns:p14="http://schemas.microsoft.com/office/powerpoint/2010/main" val="330036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a:t>
            </a:fld>
            <a:endParaRPr lang="en-US"/>
          </a:p>
        </p:txBody>
      </p:sp>
    </p:spTree>
    <p:extLst>
      <p:ext uri="{BB962C8B-B14F-4D97-AF65-F5344CB8AC3E}">
        <p14:creationId xmlns:p14="http://schemas.microsoft.com/office/powerpoint/2010/main" val="838857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14</a:t>
            </a:fld>
            <a:endParaRPr lang="en-US"/>
          </a:p>
        </p:txBody>
      </p:sp>
    </p:spTree>
    <p:extLst>
      <p:ext uri="{BB962C8B-B14F-4D97-AF65-F5344CB8AC3E}">
        <p14:creationId xmlns:p14="http://schemas.microsoft.com/office/powerpoint/2010/main" val="22408595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21</a:t>
            </a:fld>
            <a:endParaRPr lang="en-US"/>
          </a:p>
        </p:txBody>
      </p:sp>
    </p:spTree>
    <p:extLst>
      <p:ext uri="{BB962C8B-B14F-4D97-AF65-F5344CB8AC3E}">
        <p14:creationId xmlns:p14="http://schemas.microsoft.com/office/powerpoint/2010/main" val="11575004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22</a:t>
            </a:fld>
            <a:endParaRPr lang="en-US"/>
          </a:p>
        </p:txBody>
      </p:sp>
    </p:spTree>
    <p:extLst>
      <p:ext uri="{BB962C8B-B14F-4D97-AF65-F5344CB8AC3E}">
        <p14:creationId xmlns:p14="http://schemas.microsoft.com/office/powerpoint/2010/main" val="5655973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DON’T just comment on PRs</a:t>
            </a:r>
          </a:p>
          <a:p>
            <a:r>
              <a:rPr lang="en-US" dirty="0"/>
              <a:t>DON’T just DIY and push as done</a:t>
            </a:r>
          </a:p>
          <a:p>
            <a:r>
              <a:rPr lang="en-US" dirty="0"/>
              <a:t>DO explain the rationale</a:t>
            </a:r>
          </a:p>
        </p:txBody>
      </p:sp>
      <p:sp>
        <p:nvSpPr>
          <p:cNvPr id="4" name="Slide Number Placeholder 3"/>
          <p:cNvSpPr>
            <a:spLocks noGrp="1"/>
          </p:cNvSpPr>
          <p:nvPr>
            <p:ph type="sldNum" sz="quarter" idx="5"/>
          </p:nvPr>
        </p:nvSpPr>
        <p:spPr/>
        <p:txBody>
          <a:bodyPr/>
          <a:lstStyle/>
          <a:p>
            <a:fld id="{AB4ECDC7-9AA7-6E4E-A211-1F0CE5805900}" type="slidenum">
              <a:rPr lang="en-US" smtClean="0"/>
              <a:t>24</a:t>
            </a:fld>
            <a:endParaRPr lang="en-US"/>
          </a:p>
        </p:txBody>
      </p:sp>
    </p:spTree>
    <p:extLst>
      <p:ext uri="{BB962C8B-B14F-4D97-AF65-F5344CB8AC3E}">
        <p14:creationId xmlns:p14="http://schemas.microsoft.com/office/powerpoint/2010/main" val="42948723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25</a:t>
            </a:fld>
            <a:endParaRPr lang="en-US"/>
          </a:p>
        </p:txBody>
      </p:sp>
    </p:spTree>
    <p:extLst>
      <p:ext uri="{BB962C8B-B14F-4D97-AF65-F5344CB8AC3E}">
        <p14:creationId xmlns:p14="http://schemas.microsoft.com/office/powerpoint/2010/main" val="41548484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26</a:t>
            </a:fld>
            <a:endParaRPr lang="en-US"/>
          </a:p>
        </p:txBody>
      </p:sp>
    </p:spTree>
    <p:extLst>
      <p:ext uri="{BB962C8B-B14F-4D97-AF65-F5344CB8AC3E}">
        <p14:creationId xmlns:p14="http://schemas.microsoft.com/office/powerpoint/2010/main" val="5132067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27</a:t>
            </a:fld>
            <a:endParaRPr lang="en-US"/>
          </a:p>
        </p:txBody>
      </p:sp>
    </p:spTree>
    <p:extLst>
      <p:ext uri="{BB962C8B-B14F-4D97-AF65-F5344CB8AC3E}">
        <p14:creationId xmlns:p14="http://schemas.microsoft.com/office/powerpoint/2010/main" val="16961495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30</a:t>
            </a:fld>
            <a:endParaRPr lang="en-US"/>
          </a:p>
        </p:txBody>
      </p:sp>
    </p:spTree>
    <p:extLst>
      <p:ext uri="{BB962C8B-B14F-4D97-AF65-F5344CB8AC3E}">
        <p14:creationId xmlns:p14="http://schemas.microsoft.com/office/powerpoint/2010/main" val="79365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Introduce yourself</a:t>
            </a:r>
          </a:p>
          <a:p>
            <a:r>
              <a:rPr lang="en-US" dirty="0"/>
              <a:t>New talk - Blame Joe if it’s a disaster (I’ll take credit if it’s good)</a:t>
            </a:r>
          </a:p>
          <a:p>
            <a:endParaRPr lang="en-US" dirty="0"/>
          </a:p>
          <a:p>
            <a:r>
              <a:rPr lang="en-US" dirty="0"/>
              <a:t>Part after-action report, part re-work of 20 things – with anecdotes so hopefully interesting</a:t>
            </a:r>
          </a:p>
          <a:p>
            <a:endParaRPr lang="en-US" dirty="0"/>
          </a:p>
          <a:p>
            <a:r>
              <a:rPr lang="en-US" dirty="0"/>
              <a:t>See if you can spot the Easter eggs!</a:t>
            </a:r>
          </a:p>
        </p:txBody>
      </p:sp>
      <p:sp>
        <p:nvSpPr>
          <p:cNvPr id="4" name="Slide Number Placeholder 3"/>
          <p:cNvSpPr>
            <a:spLocks noGrp="1"/>
          </p:cNvSpPr>
          <p:nvPr>
            <p:ph type="sldNum" sz="quarter" idx="5"/>
          </p:nvPr>
        </p:nvSpPr>
        <p:spPr/>
        <p:txBody>
          <a:bodyPr/>
          <a:lstStyle/>
          <a:p>
            <a:fld id="{AB4ECDC7-9AA7-6E4E-A211-1F0CE5805900}" type="slidenum">
              <a:rPr lang="en-US" smtClean="0"/>
              <a:t>2</a:t>
            </a:fld>
            <a:endParaRPr lang="en-US"/>
          </a:p>
        </p:txBody>
      </p:sp>
    </p:spTree>
    <p:extLst>
      <p:ext uri="{BB962C8B-B14F-4D97-AF65-F5344CB8AC3E}">
        <p14:creationId xmlns:p14="http://schemas.microsoft.com/office/powerpoint/2010/main" val="15631607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ecosystem of products – mobile capture, forensics, case management, transaction brokerage</a:t>
            </a:r>
          </a:p>
          <a:p>
            <a:endParaRPr lang="en-US" dirty="0"/>
          </a:p>
          <a:p>
            <a:r>
              <a:rPr lang="en-US" dirty="0"/>
              <a:t>Core product 95% of the market for 20 years – now competition</a:t>
            </a:r>
          </a:p>
        </p:txBody>
      </p:sp>
      <p:sp>
        <p:nvSpPr>
          <p:cNvPr id="4" name="Slide Number Placeholder 3"/>
          <p:cNvSpPr>
            <a:spLocks noGrp="1"/>
          </p:cNvSpPr>
          <p:nvPr>
            <p:ph type="sldNum" sz="quarter" idx="5"/>
          </p:nvPr>
        </p:nvSpPr>
        <p:spPr/>
        <p:txBody>
          <a:bodyPr/>
          <a:lstStyle/>
          <a:p>
            <a:fld id="{AB4ECDC7-9AA7-6E4E-A211-1F0CE5805900}" type="slidenum">
              <a:rPr lang="en-US" smtClean="0"/>
              <a:t>3</a:t>
            </a:fld>
            <a:endParaRPr lang="en-US"/>
          </a:p>
        </p:txBody>
      </p:sp>
    </p:spTree>
    <p:extLst>
      <p:ext uri="{BB962C8B-B14F-4D97-AF65-F5344CB8AC3E}">
        <p14:creationId xmlns:p14="http://schemas.microsoft.com/office/powerpoint/2010/main" val="2872246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5</a:t>
            </a:fld>
            <a:endParaRPr lang="en-US"/>
          </a:p>
        </p:txBody>
      </p:sp>
    </p:spTree>
    <p:extLst>
      <p:ext uri="{BB962C8B-B14F-4D97-AF65-F5344CB8AC3E}">
        <p14:creationId xmlns:p14="http://schemas.microsoft.com/office/powerpoint/2010/main" val="3417185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7</a:t>
            </a:fld>
            <a:endParaRPr lang="en-US"/>
          </a:p>
        </p:txBody>
      </p:sp>
    </p:spTree>
    <p:extLst>
      <p:ext uri="{BB962C8B-B14F-4D97-AF65-F5344CB8AC3E}">
        <p14:creationId xmlns:p14="http://schemas.microsoft.com/office/powerpoint/2010/main" val="2687460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GB" sz="1200" kern="1200" dirty="0">
                <a:solidFill>
                  <a:schemeClr val="tx1"/>
                </a:solidFill>
                <a:effectLst/>
                <a:latin typeface="+mn-lt"/>
                <a:ea typeface="+mn-ea"/>
                <a:cs typeface="+mn-cs"/>
              </a:rPr>
              <a:t>YAGNI vs cohesion</a:t>
            </a:r>
          </a:p>
          <a:p>
            <a:pPr rtl="0" fontAlgn="ctr"/>
            <a:r>
              <a:rPr lang="en-GB" sz="1200" kern="1200" dirty="0">
                <a:solidFill>
                  <a:schemeClr val="tx1"/>
                </a:solidFill>
                <a:effectLst/>
                <a:latin typeface="+mn-lt"/>
                <a:ea typeface="+mn-ea"/>
                <a:cs typeface="+mn-cs"/>
              </a:rPr>
              <a:t>Backlog pruning</a:t>
            </a:r>
          </a:p>
          <a:p>
            <a:pPr rtl="0" fontAlgn="ctr"/>
            <a:r>
              <a:rPr lang="en-GB" sz="1200" kern="1200" dirty="0">
                <a:solidFill>
                  <a:schemeClr val="tx1"/>
                </a:solidFill>
                <a:effectLst/>
                <a:latin typeface="+mn-lt"/>
                <a:ea typeface="+mn-ea"/>
                <a:cs typeface="+mn-cs"/>
              </a:rPr>
              <a:t>When tech debt bites</a:t>
            </a:r>
          </a:p>
          <a:p>
            <a:pPr lvl="1" rtl="0" fontAlgn="ctr"/>
            <a:r>
              <a:rPr lang="en-GB" sz="1200" kern="1200" dirty="0">
                <a:solidFill>
                  <a:schemeClr val="tx1"/>
                </a:solidFill>
                <a:effectLst/>
                <a:latin typeface="+mn-lt"/>
                <a:ea typeface="+mn-ea"/>
                <a:cs typeface="+mn-cs"/>
              </a:rPr>
              <a:t>Don't always do *just enough*</a:t>
            </a:r>
          </a:p>
          <a:p>
            <a:pPr lvl="2" rtl="0" fontAlgn="ctr"/>
            <a:r>
              <a:rPr lang="en-GB" sz="1200" kern="1200" dirty="0">
                <a:solidFill>
                  <a:schemeClr val="tx1"/>
                </a:solidFill>
                <a:effectLst/>
                <a:latin typeface="+mn-lt"/>
                <a:ea typeface="+mn-ea"/>
                <a:cs typeface="+mn-cs"/>
              </a:rPr>
              <a:t>VS2017 uplift failures</a:t>
            </a:r>
          </a:p>
          <a:p>
            <a:pPr lvl="1" rtl="0" fontAlgn="ctr"/>
            <a:r>
              <a:rPr lang="en-GB" sz="1200" kern="1200" dirty="0">
                <a:solidFill>
                  <a:schemeClr val="tx1"/>
                </a:solidFill>
                <a:effectLst/>
                <a:latin typeface="+mn-lt"/>
                <a:ea typeface="+mn-ea"/>
                <a:cs typeface="+mn-cs"/>
              </a:rPr>
              <a:t>Celebrate little wins - </a:t>
            </a:r>
            <a:r>
              <a:rPr lang="en-GB" sz="1200" kern="1200" dirty="0" err="1">
                <a:solidFill>
                  <a:schemeClr val="tx1"/>
                </a:solidFill>
                <a:effectLst/>
                <a:latin typeface="+mn-lt"/>
                <a:ea typeface="+mn-ea"/>
                <a:cs typeface="+mn-cs"/>
              </a:rPr>
              <a:t>.Net</a:t>
            </a:r>
            <a:r>
              <a:rPr lang="en-GB" sz="1200" kern="1200" dirty="0">
                <a:solidFill>
                  <a:schemeClr val="tx1"/>
                </a:solidFill>
                <a:effectLst/>
                <a:latin typeface="+mn-lt"/>
                <a:ea typeface="+mn-ea"/>
                <a:cs typeface="+mn-cs"/>
              </a:rPr>
              <a:t> 462 upgrade of </a:t>
            </a:r>
            <a:r>
              <a:rPr lang="en-GB" sz="1200" kern="1200" dirty="0" err="1">
                <a:solidFill>
                  <a:schemeClr val="tx1"/>
                </a:solidFill>
                <a:effectLst/>
                <a:latin typeface="+mn-lt"/>
                <a:ea typeface="+mn-ea"/>
                <a:cs typeface="+mn-cs"/>
              </a:rPr>
              <a:t>QT_CommsSvr</a:t>
            </a:r>
            <a:r>
              <a:rPr lang="en-GB" sz="1200" kern="1200" dirty="0">
                <a:solidFill>
                  <a:schemeClr val="tx1"/>
                </a:solidFill>
                <a:effectLst/>
                <a:latin typeface="+mn-lt"/>
                <a:ea typeface="+mn-ea"/>
                <a:cs typeface="+mn-cs"/>
              </a:rPr>
              <a:t> ("could have used a Dictionary")</a:t>
            </a:r>
          </a:p>
          <a:p>
            <a:pPr rtl="0" fontAlgn="ctr"/>
            <a:r>
              <a:rPr lang="en-GB" sz="1200" kern="1200" dirty="0">
                <a:solidFill>
                  <a:schemeClr val="tx1"/>
                </a:solidFill>
                <a:effectLst/>
                <a:latin typeface="+mn-lt"/>
                <a:ea typeface="+mn-ea"/>
                <a:cs typeface="+mn-cs"/>
              </a:rPr>
              <a:t>So you really want to ignore this known bug until it bites us?</a:t>
            </a:r>
          </a:p>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8</a:t>
            </a:fld>
            <a:endParaRPr lang="en-US"/>
          </a:p>
        </p:txBody>
      </p:sp>
    </p:spTree>
    <p:extLst>
      <p:ext uri="{BB962C8B-B14F-4D97-AF65-F5344CB8AC3E}">
        <p14:creationId xmlns:p14="http://schemas.microsoft.com/office/powerpoint/2010/main" val="1471597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GB" sz="1200" kern="1200" dirty="0">
                <a:solidFill>
                  <a:schemeClr val="tx1"/>
                </a:solidFill>
                <a:effectLst/>
                <a:latin typeface="+mn-lt"/>
                <a:ea typeface="+mn-ea"/>
                <a:cs typeface="+mn-cs"/>
              </a:rPr>
              <a:t>Product – Legacy Forensics </a:t>
            </a:r>
          </a:p>
          <a:p>
            <a:pPr rtl="0" fontAlgn="ctr"/>
            <a:r>
              <a:rPr lang="en-GB" sz="1200" kern="1200" dirty="0">
                <a:solidFill>
                  <a:schemeClr val="tx1"/>
                </a:solidFill>
                <a:effectLst/>
                <a:latin typeface="+mn-lt"/>
                <a:ea typeface="+mn-ea"/>
                <a:cs typeface="+mn-cs"/>
              </a:rPr>
              <a:t>Symptoms - some transactions were hanging - but not all</a:t>
            </a:r>
          </a:p>
          <a:p>
            <a:pPr rtl="0" fontAlgn="ctr"/>
            <a:r>
              <a:rPr lang="en-GB" sz="1200" kern="1200" dirty="0">
                <a:solidFill>
                  <a:schemeClr val="tx1"/>
                </a:solidFill>
                <a:effectLst/>
                <a:latin typeface="+mn-lt"/>
                <a:ea typeface="+mn-ea"/>
                <a:cs typeface="+mn-cs"/>
              </a:rPr>
              <a:t>Log Files - showed nothing</a:t>
            </a:r>
          </a:p>
          <a:p>
            <a:pPr rtl="0" fontAlgn="ctr"/>
            <a:r>
              <a:rPr lang="en-GB" sz="1200" kern="1200" dirty="0">
                <a:solidFill>
                  <a:schemeClr val="tx1"/>
                </a:solidFill>
                <a:effectLst/>
                <a:latin typeface="+mn-lt"/>
                <a:ea typeface="+mn-ea"/>
                <a:cs typeface="+mn-cs"/>
              </a:rPr>
              <a:t>Correlation - no changes EXCEPT an </a:t>
            </a:r>
            <a:r>
              <a:rPr lang="en-GB" sz="1200" kern="1200" dirty="0" err="1">
                <a:solidFill>
                  <a:schemeClr val="tx1"/>
                </a:solidFill>
                <a:effectLst/>
                <a:latin typeface="+mn-lt"/>
                <a:ea typeface="+mn-ea"/>
                <a:cs typeface="+mn-cs"/>
              </a:rPr>
              <a:t>infastructure</a:t>
            </a:r>
            <a:r>
              <a:rPr lang="en-GB" sz="1200" kern="1200" dirty="0">
                <a:solidFill>
                  <a:schemeClr val="tx1"/>
                </a:solidFill>
                <a:effectLst/>
                <a:latin typeface="+mn-lt"/>
                <a:ea typeface="+mn-ea"/>
                <a:cs typeface="+mn-cs"/>
              </a:rPr>
              <a:t> change</a:t>
            </a:r>
          </a:p>
          <a:p>
            <a:pPr rtl="0" fontAlgn="ctr"/>
            <a:r>
              <a:rPr lang="en-GB" sz="1200" kern="1200" dirty="0">
                <a:solidFill>
                  <a:schemeClr val="tx1"/>
                </a:solidFill>
                <a:effectLst/>
                <a:latin typeface="+mn-lt"/>
                <a:ea typeface="+mn-ea"/>
                <a:cs typeface="+mn-cs"/>
              </a:rPr>
              <a:t>Proof - located the code pointing to the share, verified that share was not accessible from server</a:t>
            </a:r>
          </a:p>
          <a:p>
            <a:pPr rtl="0" fontAlgn="ctr"/>
            <a:r>
              <a:rPr lang="en-GB" sz="1200" kern="1200" dirty="0">
                <a:solidFill>
                  <a:schemeClr val="tx1"/>
                </a:solidFill>
                <a:effectLst/>
                <a:latin typeface="+mn-lt"/>
                <a:ea typeface="+mn-ea"/>
                <a:cs typeface="+mn-cs"/>
              </a:rPr>
              <a:t>Fix - fix the shares. Restart </a:t>
            </a:r>
            <a:r>
              <a:rPr lang="en-GB" sz="1200" kern="1200" dirty="0" err="1">
                <a:solidFill>
                  <a:schemeClr val="tx1"/>
                </a:solidFill>
                <a:effectLst/>
                <a:latin typeface="+mn-lt"/>
                <a:ea typeface="+mn-ea"/>
                <a:cs typeface="+mn-cs"/>
              </a:rPr>
              <a:t>servies</a:t>
            </a:r>
            <a:r>
              <a:rPr lang="en-GB" sz="1200" kern="1200" dirty="0">
                <a:solidFill>
                  <a:schemeClr val="tx1"/>
                </a:solidFill>
                <a:effectLst/>
                <a:latin typeface="+mn-lt"/>
                <a:ea typeface="+mn-ea"/>
                <a:cs typeface="+mn-cs"/>
              </a:rPr>
              <a:t>.</a:t>
            </a:r>
          </a:p>
          <a:p>
            <a:endParaRPr lang="en-US" dirty="0"/>
          </a:p>
          <a:p>
            <a:r>
              <a:rPr lang="en-US" dirty="0"/>
              <a:t>SHOW THE CODE!</a:t>
            </a:r>
          </a:p>
        </p:txBody>
      </p:sp>
      <p:sp>
        <p:nvSpPr>
          <p:cNvPr id="4" name="Slide Number Placeholder 3"/>
          <p:cNvSpPr>
            <a:spLocks noGrp="1"/>
          </p:cNvSpPr>
          <p:nvPr>
            <p:ph type="sldNum" sz="quarter" idx="5"/>
          </p:nvPr>
        </p:nvSpPr>
        <p:spPr/>
        <p:txBody>
          <a:bodyPr/>
          <a:lstStyle/>
          <a:p>
            <a:fld id="{AB4ECDC7-9AA7-6E4E-A211-1F0CE5805900}" type="slidenum">
              <a:rPr lang="en-US" smtClean="0"/>
              <a:t>11</a:t>
            </a:fld>
            <a:endParaRPr lang="en-US"/>
          </a:p>
        </p:txBody>
      </p:sp>
    </p:spTree>
    <p:extLst>
      <p:ext uri="{BB962C8B-B14F-4D97-AF65-F5344CB8AC3E}">
        <p14:creationId xmlns:p14="http://schemas.microsoft.com/office/powerpoint/2010/main" val="2180036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12</a:t>
            </a:fld>
            <a:endParaRPr lang="en-US"/>
          </a:p>
        </p:txBody>
      </p:sp>
    </p:spTree>
    <p:extLst>
      <p:ext uri="{BB962C8B-B14F-4D97-AF65-F5344CB8AC3E}">
        <p14:creationId xmlns:p14="http://schemas.microsoft.com/office/powerpoint/2010/main" val="3294167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Product – Legacy </a:t>
            </a:r>
            <a:r>
              <a:rPr lang="en-US" dirty="0" err="1"/>
              <a:t>Synchronisation</a:t>
            </a:r>
            <a:r>
              <a:rPr lang="en-US" dirty="0"/>
              <a:t> Engine – recently updated</a:t>
            </a:r>
          </a:p>
          <a:p>
            <a:pPr rtl="0" fontAlgn="ctr"/>
            <a:r>
              <a:rPr lang="en-GB" sz="1200" kern="1200" dirty="0">
                <a:solidFill>
                  <a:schemeClr val="tx1"/>
                </a:solidFill>
                <a:effectLst/>
                <a:latin typeface="+mn-lt"/>
                <a:ea typeface="+mn-ea"/>
                <a:cs typeface="+mn-cs"/>
              </a:rPr>
              <a:t>Symptoms - Some transactions were failing after a LONG time</a:t>
            </a:r>
          </a:p>
          <a:p>
            <a:pPr rtl="0" fontAlgn="ctr"/>
            <a:endParaRPr lang="en-GB" sz="1200" kern="1200" dirty="0">
              <a:solidFill>
                <a:schemeClr val="tx1"/>
              </a:solidFill>
              <a:effectLst/>
              <a:latin typeface="+mn-lt"/>
              <a:ea typeface="+mn-ea"/>
              <a:cs typeface="+mn-cs"/>
            </a:endParaRPr>
          </a:p>
          <a:p>
            <a:pPr rtl="0" fontAlgn="ctr"/>
            <a:r>
              <a:rPr lang="en-GB" sz="1200" kern="1200" dirty="0">
                <a:solidFill>
                  <a:schemeClr val="tx1"/>
                </a:solidFill>
                <a:effectLst/>
                <a:latin typeface="+mn-lt"/>
                <a:ea typeface="+mn-ea"/>
                <a:cs typeface="+mn-cs"/>
              </a:rPr>
              <a:t>SHOW THE LOG FILES</a:t>
            </a:r>
          </a:p>
          <a:p>
            <a:pPr rtl="0" fontAlgn="ctr"/>
            <a:r>
              <a:rPr lang="en-GB" sz="1200" kern="1200" dirty="0">
                <a:solidFill>
                  <a:schemeClr val="tx1"/>
                </a:solidFill>
                <a:effectLst/>
                <a:latin typeface="+mn-lt"/>
                <a:ea typeface="+mn-ea"/>
                <a:cs typeface="+mn-cs"/>
              </a:rPr>
              <a:t> </a:t>
            </a:r>
          </a:p>
          <a:p>
            <a:pPr rtl="0" fontAlgn="ctr"/>
            <a:r>
              <a:rPr lang="en-GB" sz="1200" kern="1200" dirty="0">
                <a:solidFill>
                  <a:schemeClr val="tx1"/>
                </a:solidFill>
                <a:effectLst/>
                <a:latin typeface="+mn-lt"/>
                <a:ea typeface="+mn-ea"/>
                <a:cs typeface="+mn-cs"/>
              </a:rPr>
              <a:t>Log Files - nothing obvious, had to write an app to correlate</a:t>
            </a:r>
          </a:p>
          <a:p>
            <a:pPr rtl="0" fontAlgn="ctr"/>
            <a:r>
              <a:rPr lang="en-GB" sz="1200" kern="1200" dirty="0">
                <a:solidFill>
                  <a:schemeClr val="tx1"/>
                </a:solidFill>
                <a:effectLst/>
                <a:latin typeface="+mn-lt"/>
                <a:ea typeface="+mn-ea"/>
                <a:cs typeface="+mn-cs"/>
              </a:rPr>
              <a:t>Correlation - added loads more logging - showed exceptions logged after long delays to requests - thread starvation / socket starvation in HTTP Client.</a:t>
            </a:r>
          </a:p>
          <a:p>
            <a:pPr rtl="0" fontAlgn="ctr"/>
            <a:r>
              <a:rPr lang="en-GB" sz="1200" kern="1200" dirty="0">
                <a:solidFill>
                  <a:schemeClr val="tx1"/>
                </a:solidFill>
                <a:effectLst/>
                <a:latin typeface="+mn-lt"/>
                <a:ea typeface="+mn-ea"/>
                <a:cs typeface="+mn-cs"/>
              </a:rPr>
              <a:t>Proof – additional logging &amp; code review showed a N+1 calls to service – should have been refactored when updated</a:t>
            </a:r>
          </a:p>
          <a:p>
            <a:pPr rtl="0" fontAlgn="ctr"/>
            <a:r>
              <a:rPr lang="en-GB" sz="1200" kern="1200" dirty="0">
                <a:solidFill>
                  <a:schemeClr val="tx1"/>
                </a:solidFill>
                <a:effectLst/>
                <a:latin typeface="+mn-lt"/>
                <a:ea typeface="+mn-ea"/>
                <a:cs typeface="+mn-cs"/>
              </a:rPr>
              <a:t>Fix - implement a new API to bring it all back at once</a:t>
            </a:r>
          </a:p>
          <a:p>
            <a:endParaRPr lang="en-US" dirty="0"/>
          </a:p>
          <a:p>
            <a:r>
              <a:rPr lang="en-US" dirty="0"/>
              <a:t>SHOW THE CODE</a:t>
            </a:r>
          </a:p>
          <a:p>
            <a:endParaRPr lang="en-US" dirty="0"/>
          </a:p>
          <a:p>
            <a:r>
              <a:rPr lang="en-US" dirty="0"/>
              <a:t>Single-threaded web server – BAD</a:t>
            </a:r>
          </a:p>
          <a:p>
            <a:r>
              <a:rPr lang="en-US" dirty="0"/>
              <a:t>Hand-rolled multi-threading – BAD</a:t>
            </a:r>
          </a:p>
          <a:p>
            <a:r>
              <a:rPr lang="en-US" dirty="0"/>
              <a:t>Sync/</a:t>
            </a:r>
            <a:r>
              <a:rPr lang="en-US" dirty="0" err="1"/>
              <a:t>Async</a:t>
            </a:r>
            <a:r>
              <a:rPr lang="en-US" dirty="0"/>
              <a:t> hand-off – BAD</a:t>
            </a:r>
          </a:p>
          <a:p>
            <a:endParaRPr lang="en-US" dirty="0"/>
          </a:p>
          <a:p>
            <a:r>
              <a:rPr lang="en-US" dirty="0"/>
              <a:t>Final fix – 2000% perf increase</a:t>
            </a:r>
          </a:p>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13</a:t>
            </a:fld>
            <a:endParaRPr lang="en-US"/>
          </a:p>
        </p:txBody>
      </p:sp>
    </p:spTree>
    <p:extLst>
      <p:ext uri="{BB962C8B-B14F-4D97-AF65-F5344CB8AC3E}">
        <p14:creationId xmlns:p14="http://schemas.microsoft.com/office/powerpoint/2010/main" val="3547115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43878-859C-BE43-8CBE-E2D5844FA2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367151-7721-7948-9B9E-CF45B42F91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44E9AA-BE96-BB4A-AA7D-3629872FF3A5}"/>
              </a:ext>
            </a:extLst>
          </p:cNvPr>
          <p:cNvSpPr>
            <a:spLocks noGrp="1"/>
          </p:cNvSpPr>
          <p:nvPr>
            <p:ph type="dt" sz="half" idx="10"/>
          </p:nvPr>
        </p:nvSpPr>
        <p:spPr/>
        <p:txBody>
          <a:bodyPr/>
          <a:lstStyle/>
          <a:p>
            <a:fld id="{FC69F19A-D2C5-1D4B-AE92-172428B19BC5}" type="datetimeFigureOut">
              <a:rPr lang="en-US" smtClean="0"/>
              <a:t>9/5/19</a:t>
            </a:fld>
            <a:endParaRPr lang="en-US"/>
          </a:p>
        </p:txBody>
      </p:sp>
      <p:sp>
        <p:nvSpPr>
          <p:cNvPr id="5" name="Footer Placeholder 4">
            <a:extLst>
              <a:ext uri="{FF2B5EF4-FFF2-40B4-BE49-F238E27FC236}">
                <a16:creationId xmlns:a16="http://schemas.microsoft.com/office/drawing/2014/main" id="{523B81D9-8226-7D46-9361-08A24A6F7C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B1BC93-BD8E-A047-8ABF-4A098B77F097}"/>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732241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3DD01-943D-FC46-8C99-433B77D163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049D475-D8EB-A14A-89FE-608D0FC0A79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018AE2-4223-5D4C-A5F4-B1CCE31C1A16}"/>
              </a:ext>
            </a:extLst>
          </p:cNvPr>
          <p:cNvSpPr>
            <a:spLocks noGrp="1"/>
          </p:cNvSpPr>
          <p:nvPr>
            <p:ph type="dt" sz="half" idx="10"/>
          </p:nvPr>
        </p:nvSpPr>
        <p:spPr/>
        <p:txBody>
          <a:bodyPr/>
          <a:lstStyle/>
          <a:p>
            <a:fld id="{FC69F19A-D2C5-1D4B-AE92-172428B19BC5}" type="datetimeFigureOut">
              <a:rPr lang="en-US" smtClean="0"/>
              <a:t>9/5/19</a:t>
            </a:fld>
            <a:endParaRPr lang="en-US"/>
          </a:p>
        </p:txBody>
      </p:sp>
      <p:sp>
        <p:nvSpPr>
          <p:cNvPr id="5" name="Footer Placeholder 4">
            <a:extLst>
              <a:ext uri="{FF2B5EF4-FFF2-40B4-BE49-F238E27FC236}">
                <a16:creationId xmlns:a16="http://schemas.microsoft.com/office/drawing/2014/main" id="{AAA05AC6-70FE-EF4A-A466-ABD0DDF2C7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93450-5815-C049-9FD1-990B902F5AA6}"/>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446193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171998-A1C7-0B4A-9D06-1360218D27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395810-2639-CA4B-9D1B-A5E81824DD4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56DD15-CD1E-9840-88CE-A3608396351E}"/>
              </a:ext>
            </a:extLst>
          </p:cNvPr>
          <p:cNvSpPr>
            <a:spLocks noGrp="1"/>
          </p:cNvSpPr>
          <p:nvPr>
            <p:ph type="dt" sz="half" idx="10"/>
          </p:nvPr>
        </p:nvSpPr>
        <p:spPr/>
        <p:txBody>
          <a:bodyPr/>
          <a:lstStyle/>
          <a:p>
            <a:fld id="{FC69F19A-D2C5-1D4B-AE92-172428B19BC5}" type="datetimeFigureOut">
              <a:rPr lang="en-US" smtClean="0"/>
              <a:t>9/5/19</a:t>
            </a:fld>
            <a:endParaRPr lang="en-US"/>
          </a:p>
        </p:txBody>
      </p:sp>
      <p:sp>
        <p:nvSpPr>
          <p:cNvPr id="5" name="Footer Placeholder 4">
            <a:extLst>
              <a:ext uri="{FF2B5EF4-FFF2-40B4-BE49-F238E27FC236}">
                <a16:creationId xmlns:a16="http://schemas.microsoft.com/office/drawing/2014/main" id="{78D80626-1D95-864E-B6EE-8A98A4DC47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D61B19-B171-7745-BFED-BF14D90C89FA}"/>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4094783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4A6E1-B6B3-4545-A6ED-E095A8BD77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B073DC-B892-974B-B338-CADCEA79841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4E96DD-DAF0-FD4F-BFD5-F17BE13C5FF3}"/>
              </a:ext>
            </a:extLst>
          </p:cNvPr>
          <p:cNvSpPr>
            <a:spLocks noGrp="1"/>
          </p:cNvSpPr>
          <p:nvPr>
            <p:ph type="dt" sz="half" idx="10"/>
          </p:nvPr>
        </p:nvSpPr>
        <p:spPr/>
        <p:txBody>
          <a:bodyPr/>
          <a:lstStyle/>
          <a:p>
            <a:fld id="{FC69F19A-D2C5-1D4B-AE92-172428B19BC5}" type="datetimeFigureOut">
              <a:rPr lang="en-US" smtClean="0"/>
              <a:t>9/5/19</a:t>
            </a:fld>
            <a:endParaRPr lang="en-US"/>
          </a:p>
        </p:txBody>
      </p:sp>
      <p:sp>
        <p:nvSpPr>
          <p:cNvPr id="5" name="Footer Placeholder 4">
            <a:extLst>
              <a:ext uri="{FF2B5EF4-FFF2-40B4-BE49-F238E27FC236}">
                <a16:creationId xmlns:a16="http://schemas.microsoft.com/office/drawing/2014/main" id="{D6256129-87BA-7D4E-A1A2-38818113AD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E7285B-0823-D641-9734-4F66B8674FAB}"/>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4690282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48E28-C05E-7F4B-93C6-46588327B9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0B50E69-0D6D-5545-969E-45B6DE3F9C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F3875DA-55BB-6D4F-8EA5-C484104193FA}"/>
              </a:ext>
            </a:extLst>
          </p:cNvPr>
          <p:cNvSpPr>
            <a:spLocks noGrp="1"/>
          </p:cNvSpPr>
          <p:nvPr>
            <p:ph type="dt" sz="half" idx="10"/>
          </p:nvPr>
        </p:nvSpPr>
        <p:spPr/>
        <p:txBody>
          <a:bodyPr/>
          <a:lstStyle/>
          <a:p>
            <a:fld id="{FC69F19A-D2C5-1D4B-AE92-172428B19BC5}" type="datetimeFigureOut">
              <a:rPr lang="en-US" smtClean="0"/>
              <a:t>9/5/19</a:t>
            </a:fld>
            <a:endParaRPr lang="en-US"/>
          </a:p>
        </p:txBody>
      </p:sp>
      <p:sp>
        <p:nvSpPr>
          <p:cNvPr id="5" name="Footer Placeholder 4">
            <a:extLst>
              <a:ext uri="{FF2B5EF4-FFF2-40B4-BE49-F238E27FC236}">
                <a16:creationId xmlns:a16="http://schemas.microsoft.com/office/drawing/2014/main" id="{0CAC1AEA-D763-0B45-93C3-B052DD822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49CC58-8701-A44D-A449-A0237EA97161}"/>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986219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C4650-6BC9-8F49-86D4-F0AE304770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5F73D8-5ABE-F04E-AA82-3CDE78A3928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4BBA631-4BF3-F944-8275-6A56E162F93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19175F-182E-A24E-B5B9-72EF6E245F6F}"/>
              </a:ext>
            </a:extLst>
          </p:cNvPr>
          <p:cNvSpPr>
            <a:spLocks noGrp="1"/>
          </p:cNvSpPr>
          <p:nvPr>
            <p:ph type="dt" sz="half" idx="10"/>
          </p:nvPr>
        </p:nvSpPr>
        <p:spPr/>
        <p:txBody>
          <a:bodyPr/>
          <a:lstStyle/>
          <a:p>
            <a:fld id="{FC69F19A-D2C5-1D4B-AE92-172428B19BC5}" type="datetimeFigureOut">
              <a:rPr lang="en-US" smtClean="0"/>
              <a:t>9/5/19</a:t>
            </a:fld>
            <a:endParaRPr lang="en-US"/>
          </a:p>
        </p:txBody>
      </p:sp>
      <p:sp>
        <p:nvSpPr>
          <p:cNvPr id="6" name="Footer Placeholder 5">
            <a:extLst>
              <a:ext uri="{FF2B5EF4-FFF2-40B4-BE49-F238E27FC236}">
                <a16:creationId xmlns:a16="http://schemas.microsoft.com/office/drawing/2014/main" id="{D2EEEB52-9E37-7344-9FB3-2A71C2B71B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F64329-42E6-1042-9A56-C919E65BC358}"/>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1529615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9D0D3-3DC0-3043-A709-47C71555D8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651BDC1-4268-7F41-947A-351C796B21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E77BDF8-A77B-8B41-945C-7FDFEF9D625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CD16BDE-B282-F845-9443-E276C92D08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D8EB833-00E1-A249-96BD-55D6DCD16DB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BA01E2-FD0D-8940-9CCB-3328D47484E6}"/>
              </a:ext>
            </a:extLst>
          </p:cNvPr>
          <p:cNvSpPr>
            <a:spLocks noGrp="1"/>
          </p:cNvSpPr>
          <p:nvPr>
            <p:ph type="dt" sz="half" idx="10"/>
          </p:nvPr>
        </p:nvSpPr>
        <p:spPr/>
        <p:txBody>
          <a:bodyPr/>
          <a:lstStyle/>
          <a:p>
            <a:fld id="{FC69F19A-D2C5-1D4B-AE92-172428B19BC5}" type="datetimeFigureOut">
              <a:rPr lang="en-US" smtClean="0"/>
              <a:t>9/5/19</a:t>
            </a:fld>
            <a:endParaRPr lang="en-US"/>
          </a:p>
        </p:txBody>
      </p:sp>
      <p:sp>
        <p:nvSpPr>
          <p:cNvPr id="8" name="Footer Placeholder 7">
            <a:extLst>
              <a:ext uri="{FF2B5EF4-FFF2-40B4-BE49-F238E27FC236}">
                <a16:creationId xmlns:a16="http://schemas.microsoft.com/office/drawing/2014/main" id="{C914AFB3-775D-294A-BA78-90A6B6E4B9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9DA10A-506F-9240-A485-8CE893E0D9F2}"/>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955075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21D48-7D4F-274C-B944-EDBA33FC884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9E76AE5-3471-8340-9FD2-60A8AEFDA1EE}"/>
              </a:ext>
            </a:extLst>
          </p:cNvPr>
          <p:cNvSpPr>
            <a:spLocks noGrp="1"/>
          </p:cNvSpPr>
          <p:nvPr>
            <p:ph type="dt" sz="half" idx="10"/>
          </p:nvPr>
        </p:nvSpPr>
        <p:spPr/>
        <p:txBody>
          <a:bodyPr/>
          <a:lstStyle/>
          <a:p>
            <a:fld id="{FC69F19A-D2C5-1D4B-AE92-172428B19BC5}" type="datetimeFigureOut">
              <a:rPr lang="en-US" smtClean="0"/>
              <a:t>9/5/19</a:t>
            </a:fld>
            <a:endParaRPr lang="en-US"/>
          </a:p>
        </p:txBody>
      </p:sp>
      <p:sp>
        <p:nvSpPr>
          <p:cNvPr id="4" name="Footer Placeholder 3">
            <a:extLst>
              <a:ext uri="{FF2B5EF4-FFF2-40B4-BE49-F238E27FC236}">
                <a16:creationId xmlns:a16="http://schemas.microsoft.com/office/drawing/2014/main" id="{E97CFB95-6F3E-9B47-9CCA-93C6CA37B7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B570973-9017-CF4E-AEBE-DFA184DB2F5E}"/>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2352478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4CED27-5AB7-8C46-B6DC-CF26908EE63D}"/>
              </a:ext>
            </a:extLst>
          </p:cNvPr>
          <p:cNvSpPr>
            <a:spLocks noGrp="1"/>
          </p:cNvSpPr>
          <p:nvPr>
            <p:ph type="dt" sz="half" idx="10"/>
          </p:nvPr>
        </p:nvSpPr>
        <p:spPr/>
        <p:txBody>
          <a:bodyPr/>
          <a:lstStyle/>
          <a:p>
            <a:fld id="{FC69F19A-D2C5-1D4B-AE92-172428B19BC5}" type="datetimeFigureOut">
              <a:rPr lang="en-US" smtClean="0"/>
              <a:t>9/5/19</a:t>
            </a:fld>
            <a:endParaRPr lang="en-US"/>
          </a:p>
        </p:txBody>
      </p:sp>
      <p:sp>
        <p:nvSpPr>
          <p:cNvPr id="3" name="Footer Placeholder 2">
            <a:extLst>
              <a:ext uri="{FF2B5EF4-FFF2-40B4-BE49-F238E27FC236}">
                <a16:creationId xmlns:a16="http://schemas.microsoft.com/office/drawing/2014/main" id="{EB007708-DA8C-6644-8CE0-02202B6459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8C5B469-4119-4B44-9236-AE30BC15822F}"/>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792411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0894E-753A-354E-9B2E-05C7A65D3B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FE59C29-3624-3844-951C-32A2F90055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DFA3C2-CAE7-274D-9B18-9EF9A9DA43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C363242-5655-6D40-933B-29200A435821}"/>
              </a:ext>
            </a:extLst>
          </p:cNvPr>
          <p:cNvSpPr>
            <a:spLocks noGrp="1"/>
          </p:cNvSpPr>
          <p:nvPr>
            <p:ph type="dt" sz="half" idx="10"/>
          </p:nvPr>
        </p:nvSpPr>
        <p:spPr/>
        <p:txBody>
          <a:bodyPr/>
          <a:lstStyle/>
          <a:p>
            <a:fld id="{FC69F19A-D2C5-1D4B-AE92-172428B19BC5}" type="datetimeFigureOut">
              <a:rPr lang="en-US" smtClean="0"/>
              <a:t>9/5/19</a:t>
            </a:fld>
            <a:endParaRPr lang="en-US"/>
          </a:p>
        </p:txBody>
      </p:sp>
      <p:sp>
        <p:nvSpPr>
          <p:cNvPr id="6" name="Footer Placeholder 5">
            <a:extLst>
              <a:ext uri="{FF2B5EF4-FFF2-40B4-BE49-F238E27FC236}">
                <a16:creationId xmlns:a16="http://schemas.microsoft.com/office/drawing/2014/main" id="{C7D603E8-3EBD-9B40-AD35-1BC441545E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C1EA23-48F5-784F-8E1E-4C140B2D21E0}"/>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1787363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B3A97-F53C-1444-9CA9-10E2ACF432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9E71B62-DB92-3A4C-B731-D43591CF47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6B94958-5E26-2144-B7C8-701A8681FD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40FF9DB-08C8-8E40-8F70-5741E48CC2F5}"/>
              </a:ext>
            </a:extLst>
          </p:cNvPr>
          <p:cNvSpPr>
            <a:spLocks noGrp="1"/>
          </p:cNvSpPr>
          <p:nvPr>
            <p:ph type="dt" sz="half" idx="10"/>
          </p:nvPr>
        </p:nvSpPr>
        <p:spPr/>
        <p:txBody>
          <a:bodyPr/>
          <a:lstStyle/>
          <a:p>
            <a:fld id="{FC69F19A-D2C5-1D4B-AE92-172428B19BC5}" type="datetimeFigureOut">
              <a:rPr lang="en-US" smtClean="0"/>
              <a:t>9/5/19</a:t>
            </a:fld>
            <a:endParaRPr lang="en-US"/>
          </a:p>
        </p:txBody>
      </p:sp>
      <p:sp>
        <p:nvSpPr>
          <p:cNvPr id="6" name="Footer Placeholder 5">
            <a:extLst>
              <a:ext uri="{FF2B5EF4-FFF2-40B4-BE49-F238E27FC236}">
                <a16:creationId xmlns:a16="http://schemas.microsoft.com/office/drawing/2014/main" id="{5089BE7E-645D-DA4F-AC0B-E25272E3CA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7648B2-01AA-EF41-9F0C-DD75911F3F9C}"/>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280266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F0952D-2C22-EB43-8730-F0EFE421A0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76557A4-3273-664C-A841-00C1186C21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06B24B-27DF-5549-8E72-4EE49A70CF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69F19A-D2C5-1D4B-AE92-172428B19BC5}" type="datetimeFigureOut">
              <a:rPr lang="en-US" smtClean="0"/>
              <a:t>9/5/19</a:t>
            </a:fld>
            <a:endParaRPr lang="en-US"/>
          </a:p>
        </p:txBody>
      </p:sp>
      <p:sp>
        <p:nvSpPr>
          <p:cNvPr id="5" name="Footer Placeholder 4">
            <a:extLst>
              <a:ext uri="{FF2B5EF4-FFF2-40B4-BE49-F238E27FC236}">
                <a16:creationId xmlns:a16="http://schemas.microsoft.com/office/drawing/2014/main" id="{141BC0CC-ABFB-C845-9520-68164B98C8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62EFE7A-145B-4D4B-AC11-54962B8BC7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45F1FF-C939-CA4F-B5ED-10BCAFC071D0}" type="slidenum">
              <a:rPr lang="en-US" smtClean="0"/>
              <a:t>‹#›</a:t>
            </a:fld>
            <a:endParaRPr lang="en-US"/>
          </a:p>
        </p:txBody>
      </p:sp>
    </p:spTree>
    <p:extLst>
      <p:ext uri="{BB962C8B-B14F-4D97-AF65-F5344CB8AC3E}">
        <p14:creationId xmlns:p14="http://schemas.microsoft.com/office/powerpoint/2010/main" val="12606702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hyperlink" Target="mailto:joel@Hammond-turner.org.uk" TargetMode="External"/><Relationship Id="rId4" Type="http://schemas.openxmlformats.org/officeDocument/2006/relationships/hyperlink" Target="https://www.hammond-turner.org.uk/"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unsplash.com/photos/XknB5KeXEXE?utm_source=unsplash&amp;utm_medium=referral&amp;utm_content=creditCopyText" TargetMode="External"/><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hyperlink" Target="https://unsplash.com/photos/ZKBzlifgkgw?utm_source=unsplash&amp;utm_medium=referral&amp;utm_content=creditCopyText"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unsplash.com/photos/ZKBzlifgkgw?utm_source=unsplash&amp;utm_medium=referral&amp;utm_content=creditCopyText"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hyperlink" Target="https://unsplash.com/photos/F4oOrbkY3-8?utm_source=unsplash&amp;utm_medium=referral&amp;utm_content=creditCopyText"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unsplash.com/photos/F4oOrbkY3-8?utm_source=unsplash&amp;utm_medium=referral&amp;utm_content=creditCopyText"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unsplash.com/photos/2D3M_cr-iV0?utm_source=unsplash&amp;utm_medium=referral&amp;utm_content=creditCopyText" TargetMode="External"/><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unsplash.com/photos/eFQilIlM2w8?utm_source=unsplash&amp;utm_medium=referral&amp;utm_content=creditCopyText" TargetMode="External"/><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joel@hammond-turner.org.uk"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unsplash.com/photos/QckxruozjRg?utm_source=unsplash&amp;utm_medium=referral&amp;utm_content=creditCopyText"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hyperlink" Target="mailto:joel@hammond-turner.org.uk" TargetMode="External"/><Relationship Id="rId7" Type="http://schemas.openxmlformats.org/officeDocument/2006/relationships/hyperlink" Target="https://bit.ly/YouFixIt-Feedback"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hyperlink" Target="https://bit.ly/YouFixIt-Deck" TargetMode="External"/><Relationship Id="rId5" Type="http://schemas.openxmlformats.org/officeDocument/2006/relationships/hyperlink" Target="https://bit.ly/YouFixIt-Repo" TargetMode="Externa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BD5A3-B0F2-4589-84E7-6E19F126A356}"/>
              </a:ext>
            </a:extLst>
          </p:cNvPr>
          <p:cNvSpPr>
            <a:spLocks noGrp="1"/>
          </p:cNvSpPr>
          <p:nvPr>
            <p:ph type="title"/>
          </p:nvPr>
        </p:nvSpPr>
        <p:spPr>
          <a:xfrm>
            <a:off x="839788" y="457200"/>
            <a:ext cx="3932237" cy="1371600"/>
          </a:xfrm>
        </p:spPr>
        <p:txBody>
          <a:bodyPr>
            <a:noAutofit/>
          </a:bodyPr>
          <a:lstStyle/>
          <a:p>
            <a:r>
              <a:rPr lang="en-GB" dirty="0"/>
              <a:t>You’re the Tech Lead…</a:t>
            </a:r>
            <a:br>
              <a:rPr lang="en-GB" dirty="0"/>
            </a:br>
            <a:r>
              <a:rPr lang="en-GB" b="1" i="1" dirty="0"/>
              <a:t>YOU</a:t>
            </a:r>
            <a:r>
              <a:rPr lang="en-GB" dirty="0"/>
              <a:t> fix it!</a:t>
            </a:r>
          </a:p>
        </p:txBody>
      </p:sp>
      <p:sp>
        <p:nvSpPr>
          <p:cNvPr id="3" name="Content Placeholder 2">
            <a:extLst>
              <a:ext uri="{FF2B5EF4-FFF2-40B4-BE49-F238E27FC236}">
                <a16:creationId xmlns:a16="http://schemas.microsoft.com/office/drawing/2014/main" id="{77C15767-DBC4-4914-AE30-A39E70E6D704}"/>
              </a:ext>
            </a:extLst>
          </p:cNvPr>
          <p:cNvSpPr>
            <a:spLocks noGrp="1"/>
          </p:cNvSpPr>
          <p:nvPr>
            <p:ph idx="1"/>
          </p:nvPr>
        </p:nvSpPr>
        <p:spPr>
          <a:xfrm>
            <a:off x="5183188" y="995363"/>
            <a:ext cx="6172200" cy="4865687"/>
          </a:xfrm>
        </p:spPr>
        <p:txBody>
          <a:bodyPr>
            <a:normAutofit fontScale="55000" lnSpcReduction="20000"/>
          </a:bodyPr>
          <a:lstStyle/>
          <a:p>
            <a:pPr marL="0" indent="0">
              <a:buNone/>
            </a:pPr>
            <a:r>
              <a:rPr lang="en-US" dirty="0"/>
              <a:t>Over the last couple of years, I've presented 20 tricks and tips that I've found invaluable as a Tech Lead. But in this session, I want to turn things around and look at applying some of those to solving specific issues that are common within many software development teams.</a:t>
            </a:r>
          </a:p>
          <a:p>
            <a:pPr marL="0" indent="0">
              <a:buNone/>
            </a:pPr>
            <a:r>
              <a:rPr lang="en-US" dirty="0"/>
              <a:t>I'll be taking lessons learned from the last 2 years of a major development project and using them to illustrate my points.</a:t>
            </a:r>
          </a:p>
          <a:p>
            <a:pPr marL="0" indent="0">
              <a:buNone/>
            </a:pPr>
            <a:r>
              <a:rPr lang="en-US" dirty="0"/>
              <a:t>We'll look at managing your BAs and PMs and how to balance their need to understand exactly how long everything takes versus your team's need to not be over-pressured by artificial deadlines.</a:t>
            </a:r>
          </a:p>
          <a:p>
            <a:pPr marL="0" indent="0">
              <a:buNone/>
            </a:pPr>
            <a:r>
              <a:rPr lang="en-US" dirty="0"/>
              <a:t>We'll see how a structured approach to </a:t>
            </a:r>
            <a:r>
              <a:rPr lang="en-US" dirty="0" err="1"/>
              <a:t>analysing</a:t>
            </a:r>
            <a:r>
              <a:rPr lang="en-US" dirty="0"/>
              <a:t> problems encountered in LIVE can make everyone's life easier, and how to prove whether the problem is (or is not) the fault of your software. And how to handle that inevitable case where it</a:t>
            </a:r>
            <a:r>
              <a:rPr lang="en-GB" dirty="0"/>
              <a:t> </a:t>
            </a:r>
            <a:r>
              <a:rPr lang="en-GB" i="1" dirty="0"/>
              <a:t>is</a:t>
            </a:r>
            <a:r>
              <a:rPr lang="en-US" dirty="0"/>
              <a:t>.</a:t>
            </a:r>
          </a:p>
          <a:p>
            <a:pPr marL="0" indent="0">
              <a:buNone/>
            </a:pPr>
            <a:r>
              <a:rPr lang="en-US" dirty="0"/>
              <a:t>And we'll look at the problems of implementing uniformity across multiple code-bases and multiple teams delivering multiple releases of multiple features... and where getting your tooling right can give the biggest benefits.</a:t>
            </a:r>
          </a:p>
          <a:p>
            <a:pPr marL="0" indent="0">
              <a:buNone/>
            </a:pPr>
            <a:r>
              <a:rPr lang="en-US" dirty="0"/>
              <a:t>Amongst other things...</a:t>
            </a:r>
          </a:p>
        </p:txBody>
      </p:sp>
      <p:pic>
        <p:nvPicPr>
          <p:cNvPr id="1026" name="Picture 2">
            <a:extLst>
              <a:ext uri="{FF2B5EF4-FFF2-40B4-BE49-F238E27FC236}">
                <a16:creationId xmlns:a16="http://schemas.microsoft.com/office/drawing/2014/main" id="{549355BF-9D40-40C1-AE53-5A49985FFF4D}"/>
              </a:ext>
            </a:extLst>
          </p:cNvPr>
          <p:cNvPicPr>
            <a:picLocks noChangeAspect="1" noChangeArrowheads="1"/>
          </p:cNvPicPr>
          <p:nvPr/>
        </p:nvPicPr>
        <p:blipFill>
          <a:blip r:embed="rId3"/>
          <a:stretch>
            <a:fillRect/>
          </a:stretch>
        </p:blipFill>
        <p:spPr bwMode="auto">
          <a:xfrm>
            <a:off x="1739101" y="2103014"/>
            <a:ext cx="1711333" cy="23812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7B8AF8D-B063-402A-AC2F-4E9D0E007B3B}"/>
              </a:ext>
            </a:extLst>
          </p:cNvPr>
          <p:cNvSpPr txBox="1"/>
          <p:nvPr/>
        </p:nvSpPr>
        <p:spPr>
          <a:xfrm rot="10800000" flipV="1">
            <a:off x="866109" y="5022428"/>
            <a:ext cx="3932236" cy="830997"/>
          </a:xfrm>
          <a:prstGeom prst="rect">
            <a:avLst/>
          </a:prstGeom>
          <a:noFill/>
        </p:spPr>
        <p:txBody>
          <a:bodyPr wrap="square" rtlCol="0">
            <a:spAutoFit/>
          </a:bodyPr>
          <a:lstStyle/>
          <a:p>
            <a:r>
              <a:rPr lang="en-GB" sz="1600" dirty="0"/>
              <a:t>W: </a:t>
            </a:r>
            <a:r>
              <a:rPr lang="en-GB" sz="1600" dirty="0">
                <a:hlinkClick r:id="rId4"/>
              </a:rPr>
              <a:t>https://www.hammond-turner.org.uk</a:t>
            </a:r>
            <a:endParaRPr lang="en-GB" sz="1600" dirty="0"/>
          </a:p>
          <a:p>
            <a:r>
              <a:rPr lang="en-GB" sz="1600" dirty="0"/>
              <a:t>E:   </a:t>
            </a:r>
            <a:r>
              <a:rPr lang="en-GB" sz="1600" dirty="0">
                <a:hlinkClick r:id="rId5"/>
              </a:rPr>
              <a:t>joel@Hammond-turner.org.uk</a:t>
            </a:r>
            <a:endParaRPr lang="en-GB" sz="1600" dirty="0"/>
          </a:p>
          <a:p>
            <a:r>
              <a:rPr lang="en-GB" sz="1600" dirty="0"/>
              <a:t>T:   @</a:t>
            </a:r>
            <a:r>
              <a:rPr lang="en-GB" sz="1600" dirty="0" err="1"/>
              <a:t>Rammesses</a:t>
            </a:r>
            <a:endParaRPr lang="en-GB" sz="1600" dirty="0"/>
          </a:p>
        </p:txBody>
      </p:sp>
    </p:spTree>
    <p:extLst>
      <p:ext uri="{BB962C8B-B14F-4D97-AF65-F5344CB8AC3E}">
        <p14:creationId xmlns:p14="http://schemas.microsoft.com/office/powerpoint/2010/main" val="413776904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rmAutofit/>
          </a:bodyPr>
          <a:lstStyle/>
          <a:p>
            <a:r>
              <a:rPr lang="en-US" sz="7200" dirty="0">
                <a:latin typeface="Impact" panose="020B0806030902050204" pitchFamily="34" charset="0"/>
                <a:cs typeface="Ravie" panose="020F0502020204030204" pitchFamily="34" charset="0"/>
              </a:rPr>
              <a:t>When</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the World</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Falls</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Down</a:t>
            </a:r>
            <a:endParaRPr lang="en-US" sz="7200" dirty="0">
              <a:latin typeface="Impact" panose="020B080603090205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233547" y="365125"/>
            <a:ext cx="5450795" cy="60484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Andrés Gerlotti</a:t>
            </a:r>
            <a:r>
              <a:rPr lang="en-GB" sz="1400" dirty="0"/>
              <a:t> </a:t>
            </a:r>
            <a:endParaRPr lang="en-US" sz="1400" dirty="0"/>
          </a:p>
        </p:txBody>
      </p:sp>
    </p:spTree>
    <p:extLst>
      <p:ext uri="{BB962C8B-B14F-4D97-AF65-F5344CB8AC3E}">
        <p14:creationId xmlns:p14="http://schemas.microsoft.com/office/powerpoint/2010/main" val="293618574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3E4A5-5E72-964C-944B-BB295A575359}"/>
              </a:ext>
            </a:extLst>
          </p:cNvPr>
          <p:cNvSpPr>
            <a:spLocks noGrp="1"/>
          </p:cNvSpPr>
          <p:nvPr>
            <p:ph type="title"/>
          </p:nvPr>
        </p:nvSpPr>
        <p:spPr/>
        <p:txBody>
          <a:bodyPr/>
          <a:lstStyle/>
          <a:p>
            <a:r>
              <a:rPr lang="en-US" dirty="0"/>
              <a:t>“It can’t be OUR fault!”</a:t>
            </a:r>
          </a:p>
        </p:txBody>
      </p:sp>
      <p:pic>
        <p:nvPicPr>
          <p:cNvPr id="4" name="Picture 3">
            <a:extLst>
              <a:ext uri="{FF2B5EF4-FFF2-40B4-BE49-F238E27FC236}">
                <a16:creationId xmlns:a16="http://schemas.microsoft.com/office/drawing/2014/main" id="{CDF09306-2AFD-974B-BED8-2D91732ECAED}"/>
              </a:ext>
            </a:extLst>
          </p:cNvPr>
          <p:cNvPicPr>
            <a:picLocks noChangeAspect="1"/>
          </p:cNvPicPr>
          <p:nvPr/>
        </p:nvPicPr>
        <p:blipFill>
          <a:blip r:embed="rId3"/>
          <a:stretch>
            <a:fillRect/>
          </a:stretch>
        </p:blipFill>
        <p:spPr>
          <a:xfrm>
            <a:off x="7770482" y="1646171"/>
            <a:ext cx="3583317" cy="26863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DF9653E5-288E-9F48-8CD9-9711A6AB27EA}"/>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Mimi Thian</a:t>
            </a:r>
            <a:endParaRPr lang="en-US" sz="1000" dirty="0"/>
          </a:p>
        </p:txBody>
      </p:sp>
      <p:sp>
        <p:nvSpPr>
          <p:cNvPr id="8" name="Rectangle 7">
            <a:extLst>
              <a:ext uri="{FF2B5EF4-FFF2-40B4-BE49-F238E27FC236}">
                <a16:creationId xmlns:a16="http://schemas.microsoft.com/office/drawing/2014/main" id="{6ADC341E-D308-0544-94B5-F39F957C6CFA}"/>
              </a:ext>
            </a:extLst>
          </p:cNvPr>
          <p:cNvSpPr/>
          <p:nvPr/>
        </p:nvSpPr>
        <p:spPr>
          <a:xfrm>
            <a:off x="2103083" y="2706786"/>
            <a:ext cx="288444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&lt;CODE /&gt;</a:t>
            </a:r>
          </a:p>
        </p:txBody>
      </p:sp>
      <p:pic>
        <p:nvPicPr>
          <p:cNvPr id="6" name="Graphic 5" descr="Skull">
            <a:extLst>
              <a:ext uri="{FF2B5EF4-FFF2-40B4-BE49-F238E27FC236}">
                <a16:creationId xmlns:a16="http://schemas.microsoft.com/office/drawing/2014/main" id="{12964969-2920-D242-84B2-0C90FD5C0CB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20207977">
            <a:off x="2228405" y="1890399"/>
            <a:ext cx="2461647" cy="2461647"/>
          </a:xfrm>
          <a:prstGeom prst="rect">
            <a:avLst/>
          </a:prstGeom>
        </p:spPr>
      </p:pic>
      <p:sp>
        <p:nvSpPr>
          <p:cNvPr id="7" name="Rectangle 6">
            <a:extLst>
              <a:ext uri="{FF2B5EF4-FFF2-40B4-BE49-F238E27FC236}">
                <a16:creationId xmlns:a16="http://schemas.microsoft.com/office/drawing/2014/main" id="{6535654D-3BCA-7242-AB5A-6396B3567AA3}"/>
              </a:ext>
            </a:extLst>
          </p:cNvPr>
          <p:cNvSpPr/>
          <p:nvPr/>
        </p:nvSpPr>
        <p:spPr>
          <a:xfrm rot="20052546">
            <a:off x="2041972" y="3823093"/>
            <a:ext cx="4139275" cy="1862048"/>
          </a:xfrm>
          <a:prstGeom prst="rect">
            <a:avLst/>
          </a:prstGeom>
          <a:noFill/>
        </p:spPr>
        <p:txBody>
          <a:bodyPr wrap="none" lIns="91440" tIns="45720" rIns="91440" bIns="45720">
            <a:spAutoFit/>
          </a:bodyPr>
          <a:lstStyle/>
          <a:p>
            <a:pPr algn="ctr"/>
            <a:r>
              <a:rPr lang="en-GB" sz="11500" b="1" cap="none" spc="0" dirty="0">
                <a:ln w="22225">
                  <a:solidFill>
                    <a:schemeClr val="accent2"/>
                  </a:solidFill>
                  <a:prstDash val="solid"/>
                </a:ln>
                <a:solidFill>
                  <a:srgbClr val="C00000"/>
                </a:solidFill>
                <a:effectLst/>
              </a:rPr>
              <a:t>NOPE!</a:t>
            </a:r>
          </a:p>
        </p:txBody>
      </p:sp>
    </p:spTree>
    <p:extLst>
      <p:ext uri="{BB962C8B-B14F-4D97-AF65-F5344CB8AC3E}">
        <p14:creationId xmlns:p14="http://schemas.microsoft.com/office/powerpoint/2010/main" val="34375240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3" presetClass="entr" presetSubtype="16"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3E4A5-5E72-964C-944B-BB295A575359}"/>
              </a:ext>
            </a:extLst>
          </p:cNvPr>
          <p:cNvSpPr>
            <a:spLocks noGrp="1"/>
          </p:cNvSpPr>
          <p:nvPr>
            <p:ph type="title"/>
          </p:nvPr>
        </p:nvSpPr>
        <p:spPr/>
        <p:txBody>
          <a:bodyPr/>
          <a:lstStyle/>
          <a:p>
            <a:r>
              <a:rPr lang="en-US" dirty="0"/>
              <a:t>“It can’t be OUR fault!”</a:t>
            </a:r>
          </a:p>
        </p:txBody>
      </p:sp>
      <p:sp>
        <p:nvSpPr>
          <p:cNvPr id="3" name="Content Placeholder 2">
            <a:extLst>
              <a:ext uri="{FF2B5EF4-FFF2-40B4-BE49-F238E27FC236}">
                <a16:creationId xmlns:a16="http://schemas.microsoft.com/office/drawing/2014/main" id="{2F731F21-0DD9-F64D-8526-F77431BA7182}"/>
              </a:ext>
            </a:extLst>
          </p:cNvPr>
          <p:cNvSpPr>
            <a:spLocks noGrp="1"/>
          </p:cNvSpPr>
          <p:nvPr>
            <p:ph idx="1"/>
          </p:nvPr>
        </p:nvSpPr>
        <p:spPr/>
        <p:txBody>
          <a:bodyPr/>
          <a:lstStyle/>
          <a:p>
            <a:r>
              <a:rPr lang="en-US" dirty="0"/>
              <a:t>Logging, logging, logging…</a:t>
            </a:r>
          </a:p>
          <a:p>
            <a:pPr lvl="1"/>
            <a:r>
              <a:rPr lang="en-US" dirty="0"/>
              <a:t>More logging…</a:t>
            </a:r>
          </a:p>
          <a:p>
            <a:pPr lvl="1"/>
            <a:r>
              <a:rPr lang="en-US" dirty="0"/>
              <a:t>Bad logging can be worse than no logging</a:t>
            </a:r>
          </a:p>
          <a:p>
            <a:pPr lvl="1"/>
            <a:r>
              <a:rPr lang="en-US" dirty="0"/>
              <a:t>Correlation is everything</a:t>
            </a:r>
          </a:p>
          <a:p>
            <a:endParaRPr lang="en-US" dirty="0"/>
          </a:p>
          <a:p>
            <a:pPr fontAlgn="ctr"/>
            <a:r>
              <a:rPr lang="en-GB" dirty="0"/>
              <a:t>Keep *SOME* documentation on what </a:t>
            </a:r>
            <a:br>
              <a:rPr lang="en-GB" dirty="0"/>
            </a:br>
            <a:r>
              <a:rPr lang="en-GB" dirty="0"/>
              <a:t>resources your software uses. </a:t>
            </a:r>
          </a:p>
          <a:p>
            <a:pPr lvl="1" fontAlgn="ctr"/>
            <a:r>
              <a:rPr lang="en-GB" dirty="0"/>
              <a:t>Hard-coded paths in your software are BAD</a:t>
            </a:r>
          </a:p>
          <a:p>
            <a:pPr lvl="1" fontAlgn="ctr"/>
            <a:r>
              <a:rPr lang="en-GB" dirty="0"/>
              <a:t>Hard-coded (i.e. not transformed) configuration is also BAD</a:t>
            </a:r>
          </a:p>
          <a:p>
            <a:endParaRPr lang="en-US" dirty="0"/>
          </a:p>
        </p:txBody>
      </p:sp>
      <p:pic>
        <p:nvPicPr>
          <p:cNvPr id="4" name="Picture 3">
            <a:extLst>
              <a:ext uri="{FF2B5EF4-FFF2-40B4-BE49-F238E27FC236}">
                <a16:creationId xmlns:a16="http://schemas.microsoft.com/office/drawing/2014/main" id="{CDF09306-2AFD-974B-BED8-2D91732ECAED}"/>
              </a:ext>
            </a:extLst>
          </p:cNvPr>
          <p:cNvPicPr>
            <a:picLocks noChangeAspect="1"/>
          </p:cNvPicPr>
          <p:nvPr/>
        </p:nvPicPr>
        <p:blipFill>
          <a:blip r:embed="rId3"/>
          <a:stretch>
            <a:fillRect/>
          </a:stretch>
        </p:blipFill>
        <p:spPr>
          <a:xfrm>
            <a:off x="7770482" y="1646171"/>
            <a:ext cx="3583317" cy="26863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DF9653E5-288E-9F48-8CD9-9711A6AB27EA}"/>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Mimi Thian</a:t>
            </a:r>
            <a:endParaRPr lang="en-US" sz="1000" dirty="0"/>
          </a:p>
        </p:txBody>
      </p:sp>
    </p:spTree>
    <p:extLst>
      <p:ext uri="{BB962C8B-B14F-4D97-AF65-F5344CB8AC3E}">
        <p14:creationId xmlns:p14="http://schemas.microsoft.com/office/powerpoint/2010/main" val="1774740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54F63-7A0B-224B-8BB7-1CC60EC55FEC}"/>
              </a:ext>
            </a:extLst>
          </p:cNvPr>
          <p:cNvSpPr>
            <a:spLocks noGrp="1"/>
          </p:cNvSpPr>
          <p:nvPr>
            <p:ph type="title"/>
          </p:nvPr>
        </p:nvSpPr>
        <p:spPr/>
        <p:txBody>
          <a:bodyPr/>
          <a:lstStyle/>
          <a:p>
            <a:r>
              <a:rPr lang="en-US" dirty="0"/>
              <a:t>“OK. It’s our fault.”</a:t>
            </a:r>
          </a:p>
        </p:txBody>
      </p:sp>
      <p:pic>
        <p:nvPicPr>
          <p:cNvPr id="4" name="Picture 3">
            <a:extLst>
              <a:ext uri="{FF2B5EF4-FFF2-40B4-BE49-F238E27FC236}">
                <a16:creationId xmlns:a16="http://schemas.microsoft.com/office/drawing/2014/main" id="{E3115654-7199-5E41-8161-91E88FFFA1E9}"/>
              </a:ext>
            </a:extLst>
          </p:cNvPr>
          <p:cNvPicPr>
            <a:picLocks noChangeAspect="1"/>
          </p:cNvPicPr>
          <p:nvPr/>
        </p:nvPicPr>
        <p:blipFill>
          <a:blip r:embed="rId3"/>
          <a:stretch>
            <a:fillRect/>
          </a:stretch>
        </p:blipFill>
        <p:spPr>
          <a:xfrm>
            <a:off x="6986587" y="1825625"/>
            <a:ext cx="4367213" cy="29114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0844215-176A-004C-B51A-AB63E4679EFD}"/>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Joey Banks</a:t>
            </a:r>
            <a:endParaRPr lang="en-US" sz="1100" dirty="0"/>
          </a:p>
        </p:txBody>
      </p:sp>
      <p:sp>
        <p:nvSpPr>
          <p:cNvPr id="8" name="Rectangle 7">
            <a:extLst>
              <a:ext uri="{FF2B5EF4-FFF2-40B4-BE49-F238E27FC236}">
                <a16:creationId xmlns:a16="http://schemas.microsoft.com/office/drawing/2014/main" id="{CCB93CB1-9511-7545-8525-8849BB62A223}"/>
              </a:ext>
            </a:extLst>
          </p:cNvPr>
          <p:cNvSpPr/>
          <p:nvPr/>
        </p:nvSpPr>
        <p:spPr>
          <a:xfrm>
            <a:off x="2103083" y="2706786"/>
            <a:ext cx="288444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&lt;CODE /&gt;</a:t>
            </a:r>
          </a:p>
        </p:txBody>
      </p:sp>
      <p:pic>
        <p:nvPicPr>
          <p:cNvPr id="6" name="Graphic 5" descr="Skull">
            <a:extLst>
              <a:ext uri="{FF2B5EF4-FFF2-40B4-BE49-F238E27FC236}">
                <a16:creationId xmlns:a16="http://schemas.microsoft.com/office/drawing/2014/main" id="{3DA84AFE-6C87-4847-ADF3-24F94F42A77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20207977">
            <a:off x="2228405" y="1890399"/>
            <a:ext cx="2461647" cy="2461647"/>
          </a:xfrm>
          <a:prstGeom prst="rect">
            <a:avLst/>
          </a:prstGeom>
        </p:spPr>
      </p:pic>
      <p:sp>
        <p:nvSpPr>
          <p:cNvPr id="7" name="Rectangle 6">
            <a:extLst>
              <a:ext uri="{FF2B5EF4-FFF2-40B4-BE49-F238E27FC236}">
                <a16:creationId xmlns:a16="http://schemas.microsoft.com/office/drawing/2014/main" id="{5A2A43AD-AEB0-9E46-8D48-DA118FF9153F}"/>
              </a:ext>
            </a:extLst>
          </p:cNvPr>
          <p:cNvSpPr/>
          <p:nvPr/>
        </p:nvSpPr>
        <p:spPr>
          <a:xfrm rot="20052546">
            <a:off x="2041972" y="3823093"/>
            <a:ext cx="4139275" cy="1862048"/>
          </a:xfrm>
          <a:prstGeom prst="rect">
            <a:avLst/>
          </a:prstGeom>
          <a:noFill/>
        </p:spPr>
        <p:txBody>
          <a:bodyPr wrap="none" lIns="91440" tIns="45720" rIns="91440" bIns="45720">
            <a:spAutoFit/>
          </a:bodyPr>
          <a:lstStyle/>
          <a:p>
            <a:pPr algn="ctr"/>
            <a:r>
              <a:rPr lang="en-GB" sz="11500" b="1" cap="none" spc="0" dirty="0">
                <a:ln w="22225">
                  <a:solidFill>
                    <a:schemeClr val="accent2"/>
                  </a:solidFill>
                  <a:prstDash val="solid"/>
                </a:ln>
                <a:solidFill>
                  <a:srgbClr val="C00000"/>
                </a:solidFill>
                <a:effectLst/>
              </a:rPr>
              <a:t>NOPE!</a:t>
            </a:r>
          </a:p>
        </p:txBody>
      </p:sp>
    </p:spTree>
    <p:extLst>
      <p:ext uri="{BB962C8B-B14F-4D97-AF65-F5344CB8AC3E}">
        <p14:creationId xmlns:p14="http://schemas.microsoft.com/office/powerpoint/2010/main" val="19222718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3" presetClass="entr" presetSubtype="16"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54F63-7A0B-224B-8BB7-1CC60EC55FEC}"/>
              </a:ext>
            </a:extLst>
          </p:cNvPr>
          <p:cNvSpPr>
            <a:spLocks noGrp="1"/>
          </p:cNvSpPr>
          <p:nvPr>
            <p:ph type="title"/>
          </p:nvPr>
        </p:nvSpPr>
        <p:spPr/>
        <p:txBody>
          <a:bodyPr/>
          <a:lstStyle/>
          <a:p>
            <a:r>
              <a:rPr lang="en-US" dirty="0"/>
              <a:t>“OK. It’s our fault.”</a:t>
            </a:r>
          </a:p>
        </p:txBody>
      </p:sp>
      <p:sp>
        <p:nvSpPr>
          <p:cNvPr id="3" name="Content Placeholder 2">
            <a:extLst>
              <a:ext uri="{FF2B5EF4-FFF2-40B4-BE49-F238E27FC236}">
                <a16:creationId xmlns:a16="http://schemas.microsoft.com/office/drawing/2014/main" id="{EE84B83F-913B-074A-A385-16C9FC610707}"/>
              </a:ext>
            </a:extLst>
          </p:cNvPr>
          <p:cNvSpPr>
            <a:spLocks noGrp="1"/>
          </p:cNvSpPr>
          <p:nvPr>
            <p:ph idx="1"/>
          </p:nvPr>
        </p:nvSpPr>
        <p:spPr/>
        <p:txBody>
          <a:bodyPr/>
          <a:lstStyle/>
          <a:p>
            <a:r>
              <a:rPr lang="en-GB" dirty="0"/>
              <a:t>Legacy code is a minefield</a:t>
            </a:r>
          </a:p>
          <a:p>
            <a:pPr lvl="1"/>
            <a:r>
              <a:rPr lang="en-GB" dirty="0"/>
              <a:t>Custom implementations of framework </a:t>
            </a:r>
            <a:br>
              <a:rPr lang="en-GB" dirty="0"/>
            </a:br>
            <a:r>
              <a:rPr lang="en-GB" dirty="0"/>
              <a:t>features are a red flag</a:t>
            </a:r>
          </a:p>
          <a:p>
            <a:endParaRPr lang="en-GB" dirty="0"/>
          </a:p>
          <a:p>
            <a:r>
              <a:rPr lang="en-GB" dirty="0"/>
              <a:t>NEVER allow N+1 code</a:t>
            </a:r>
          </a:p>
          <a:p>
            <a:pPr lvl="1"/>
            <a:r>
              <a:rPr lang="en-GB" dirty="0"/>
              <a:t>if you find it, fix it. </a:t>
            </a:r>
          </a:p>
          <a:p>
            <a:pPr lvl="1"/>
            <a:endParaRPr lang="en-GB" dirty="0"/>
          </a:p>
          <a:p>
            <a:r>
              <a:rPr lang="en-GB" dirty="0" err="1"/>
              <a:t>HttpClient</a:t>
            </a:r>
            <a:r>
              <a:rPr lang="en-GB" dirty="0"/>
              <a:t> is a PITA</a:t>
            </a:r>
          </a:p>
          <a:p>
            <a:pPr lvl="1"/>
            <a:r>
              <a:rPr lang="en-GB" dirty="0"/>
              <a:t>see Steve Gordon's blog</a:t>
            </a:r>
          </a:p>
          <a:p>
            <a:endParaRPr lang="en-US" dirty="0"/>
          </a:p>
        </p:txBody>
      </p:sp>
      <p:pic>
        <p:nvPicPr>
          <p:cNvPr id="4" name="Picture 3">
            <a:extLst>
              <a:ext uri="{FF2B5EF4-FFF2-40B4-BE49-F238E27FC236}">
                <a16:creationId xmlns:a16="http://schemas.microsoft.com/office/drawing/2014/main" id="{E3115654-7199-5E41-8161-91E88FFFA1E9}"/>
              </a:ext>
            </a:extLst>
          </p:cNvPr>
          <p:cNvPicPr>
            <a:picLocks noChangeAspect="1"/>
          </p:cNvPicPr>
          <p:nvPr/>
        </p:nvPicPr>
        <p:blipFill>
          <a:blip r:embed="rId3"/>
          <a:stretch>
            <a:fillRect/>
          </a:stretch>
        </p:blipFill>
        <p:spPr>
          <a:xfrm>
            <a:off x="6986587" y="1825625"/>
            <a:ext cx="4367213" cy="29114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0844215-176A-004C-B51A-AB63E4679EFD}"/>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Joey Banks</a:t>
            </a:r>
            <a:endParaRPr lang="en-US" sz="1100" dirty="0"/>
          </a:p>
        </p:txBody>
      </p:sp>
    </p:spTree>
    <p:extLst>
      <p:ext uri="{BB962C8B-B14F-4D97-AF65-F5344CB8AC3E}">
        <p14:creationId xmlns:p14="http://schemas.microsoft.com/office/powerpoint/2010/main" val="880871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72F3F-C30B-0242-A108-27985D649AC7}"/>
              </a:ext>
            </a:extLst>
          </p:cNvPr>
          <p:cNvSpPr>
            <a:spLocks noGrp="1"/>
          </p:cNvSpPr>
          <p:nvPr>
            <p:ph type="title"/>
          </p:nvPr>
        </p:nvSpPr>
        <p:spPr/>
        <p:txBody>
          <a:bodyPr/>
          <a:lstStyle/>
          <a:p>
            <a:r>
              <a:rPr lang="en-US" dirty="0"/>
              <a:t>When the World Falls Down</a:t>
            </a:r>
          </a:p>
        </p:txBody>
      </p:sp>
      <p:sp>
        <p:nvSpPr>
          <p:cNvPr id="3" name="Content Placeholder 2">
            <a:extLst>
              <a:ext uri="{FF2B5EF4-FFF2-40B4-BE49-F238E27FC236}">
                <a16:creationId xmlns:a16="http://schemas.microsoft.com/office/drawing/2014/main" id="{C51E4F73-CB4D-8744-A577-A5B471C76803}"/>
              </a:ext>
            </a:extLst>
          </p:cNvPr>
          <p:cNvSpPr>
            <a:spLocks noGrp="1"/>
          </p:cNvSpPr>
          <p:nvPr>
            <p:ph idx="1"/>
          </p:nvPr>
        </p:nvSpPr>
        <p:spPr/>
        <p:txBody>
          <a:bodyPr/>
          <a:lstStyle/>
          <a:p>
            <a:r>
              <a:rPr lang="en-US" dirty="0"/>
              <a:t>Logging, logging, logging</a:t>
            </a:r>
          </a:p>
          <a:p>
            <a:pPr lvl="1"/>
            <a:r>
              <a:rPr lang="en-US" dirty="0"/>
              <a:t>Correlation of cause can be hard</a:t>
            </a:r>
          </a:p>
          <a:p>
            <a:pPr lvl="1"/>
            <a:endParaRPr lang="en-US" dirty="0"/>
          </a:p>
          <a:p>
            <a:r>
              <a:rPr lang="en-US" dirty="0"/>
              <a:t>Work the problem – Logically</a:t>
            </a:r>
          </a:p>
          <a:p>
            <a:pPr lvl="1"/>
            <a:r>
              <a:rPr lang="en-US" dirty="0"/>
              <a:t>Proof negative is as important as proof positive</a:t>
            </a:r>
          </a:p>
          <a:p>
            <a:pPr lvl="1"/>
            <a:endParaRPr lang="en-US" dirty="0"/>
          </a:p>
          <a:p>
            <a:r>
              <a:rPr lang="en-US" dirty="0"/>
              <a:t>Accept responsibility – even if it hurts</a:t>
            </a:r>
          </a:p>
          <a:p>
            <a:endParaRPr lang="en-US" dirty="0"/>
          </a:p>
          <a:p>
            <a:pPr marL="0" indent="0">
              <a:buNone/>
            </a:pPr>
            <a:endParaRPr lang="en-US" dirty="0"/>
          </a:p>
        </p:txBody>
      </p:sp>
      <p:pic>
        <p:nvPicPr>
          <p:cNvPr id="4" name="Picture 3">
            <a:extLst>
              <a:ext uri="{FF2B5EF4-FFF2-40B4-BE49-F238E27FC236}">
                <a16:creationId xmlns:a16="http://schemas.microsoft.com/office/drawing/2014/main" id="{B4A3357A-B21D-F944-95A3-3980DCF602F4}"/>
              </a:ext>
            </a:extLst>
          </p:cNvPr>
          <p:cNvPicPr>
            <a:picLocks noChangeAspect="1"/>
          </p:cNvPicPr>
          <p:nvPr/>
        </p:nvPicPr>
        <p:blipFill rotWithShape="1">
          <a:blip r:embed="rId2"/>
          <a:srcRect l="33238" t="11717" r="33048" b="11717"/>
          <a:stretch/>
        </p:blipFill>
        <p:spPr>
          <a:xfrm>
            <a:off x="7946571" y="1825624"/>
            <a:ext cx="3407229" cy="43504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14600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Autofit/>
          </a:bodyPr>
          <a:lstStyle/>
          <a:p>
            <a:r>
              <a:rPr lang="en-US" sz="7200" b="1" dirty="0">
                <a:latin typeface="Vivaldi" panose="020F0502020204030204" pitchFamily="34" charset="0"/>
                <a:cs typeface="Vivaldi" panose="020F0502020204030204" pitchFamily="34" charset="0"/>
              </a:rPr>
              <a:t>Taming</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the </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Off-Shore </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Beast</a:t>
            </a:r>
            <a:br>
              <a:rPr lang="en-US" sz="7200" b="1" dirty="0">
                <a:latin typeface="Vivaldi" panose="020F0502020204030204" pitchFamily="34" charset="0"/>
                <a:cs typeface="Vivaldi" panose="020F0502020204030204" pitchFamily="34" charset="0"/>
              </a:rPr>
            </a:br>
            <a:r>
              <a:rPr lang="en-US" sz="3600" b="1" dirty="0">
                <a:latin typeface="Vivaldi" panose="020F0502020204030204" pitchFamily="34" charset="0"/>
                <a:cs typeface="Vivaldi" panose="020F0502020204030204" pitchFamily="34" charset="0"/>
              </a:rPr>
              <a:t>(and the on-shore one too)</a:t>
            </a:r>
            <a:endParaRPr lang="en-US" sz="7200" b="1" dirty="0">
              <a:latin typeface="Vivaldi" panose="020F0502020204030204" pitchFamily="34" charset="0"/>
              <a:cs typeface="Vivaldi" panose="020F050202020403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233547" y="388978"/>
            <a:ext cx="5450795" cy="60007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Mohamed Ahsan</a:t>
            </a:r>
            <a:r>
              <a:rPr lang="en-GB" sz="1400" dirty="0"/>
              <a:t> </a:t>
            </a:r>
            <a:endParaRPr lang="en-US" sz="1400" dirty="0"/>
          </a:p>
        </p:txBody>
      </p:sp>
    </p:spTree>
    <p:extLst>
      <p:ext uri="{BB962C8B-B14F-4D97-AF65-F5344CB8AC3E}">
        <p14:creationId xmlns:p14="http://schemas.microsoft.com/office/powerpoint/2010/main" val="3217940609"/>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9FF9B-53F1-504A-B7F5-5F3AC47EF4A4}"/>
              </a:ext>
            </a:extLst>
          </p:cNvPr>
          <p:cNvSpPr>
            <a:spLocks noGrp="1"/>
          </p:cNvSpPr>
          <p:nvPr>
            <p:ph type="title"/>
          </p:nvPr>
        </p:nvSpPr>
        <p:spPr/>
        <p:txBody>
          <a:bodyPr/>
          <a:lstStyle/>
          <a:p>
            <a:r>
              <a:rPr lang="en-US" dirty="0"/>
              <a:t>Some Background</a:t>
            </a:r>
          </a:p>
        </p:txBody>
      </p:sp>
      <p:sp>
        <p:nvSpPr>
          <p:cNvPr id="3" name="Content Placeholder 2">
            <a:extLst>
              <a:ext uri="{FF2B5EF4-FFF2-40B4-BE49-F238E27FC236}">
                <a16:creationId xmlns:a16="http://schemas.microsoft.com/office/drawing/2014/main" id="{AD0B90E0-63A9-5B49-BA69-6109959E37AB}"/>
              </a:ext>
            </a:extLst>
          </p:cNvPr>
          <p:cNvSpPr>
            <a:spLocks noGrp="1"/>
          </p:cNvSpPr>
          <p:nvPr>
            <p:ph idx="1"/>
          </p:nvPr>
        </p:nvSpPr>
        <p:spPr/>
        <p:txBody>
          <a:bodyPr>
            <a:normAutofit lnSpcReduction="10000"/>
          </a:bodyPr>
          <a:lstStyle/>
          <a:p>
            <a:r>
              <a:rPr lang="en-US" dirty="0"/>
              <a:t>Partnership with UST Global</a:t>
            </a:r>
          </a:p>
          <a:p>
            <a:pPr lvl="1"/>
            <a:r>
              <a:rPr lang="en-US" dirty="0"/>
              <a:t>Scalable off-shore </a:t>
            </a:r>
            <a:br>
              <a:rPr lang="en-US" dirty="0"/>
            </a:br>
            <a:r>
              <a:rPr lang="en-US" dirty="0"/>
              <a:t>development resource</a:t>
            </a:r>
          </a:p>
          <a:p>
            <a:pPr lvl="1"/>
            <a:endParaRPr lang="en-US" dirty="0"/>
          </a:p>
          <a:p>
            <a:r>
              <a:rPr lang="en-US" dirty="0"/>
              <a:t>Relationship </a:t>
            </a:r>
          </a:p>
          <a:p>
            <a:pPr lvl="1"/>
            <a:r>
              <a:rPr lang="en-US" dirty="0"/>
              <a:t>Trialed with small changes</a:t>
            </a:r>
          </a:p>
          <a:p>
            <a:pPr lvl="1"/>
            <a:r>
              <a:rPr lang="en-US" dirty="0"/>
              <a:t>Extended with full features</a:t>
            </a:r>
          </a:p>
          <a:p>
            <a:endParaRPr lang="en-US" dirty="0"/>
          </a:p>
          <a:p>
            <a:r>
              <a:rPr lang="en-US" dirty="0"/>
              <a:t>Multiple teams </a:t>
            </a:r>
          </a:p>
          <a:p>
            <a:pPr lvl="1"/>
            <a:r>
              <a:rPr lang="en-US" dirty="0"/>
              <a:t>Work out of Landmark-branded offices</a:t>
            </a:r>
          </a:p>
          <a:p>
            <a:pPr lvl="1"/>
            <a:r>
              <a:rPr lang="en-US" dirty="0"/>
              <a:t>“Virtual Employees”</a:t>
            </a:r>
          </a:p>
          <a:p>
            <a:pPr lvl="1"/>
            <a:endParaRPr lang="en-US" dirty="0"/>
          </a:p>
          <a:p>
            <a:endParaRPr lang="en-US" dirty="0"/>
          </a:p>
        </p:txBody>
      </p:sp>
      <p:pic>
        <p:nvPicPr>
          <p:cNvPr id="4" name="Picture 3">
            <a:extLst>
              <a:ext uri="{FF2B5EF4-FFF2-40B4-BE49-F238E27FC236}">
                <a16:creationId xmlns:a16="http://schemas.microsoft.com/office/drawing/2014/main" id="{4EE61E95-DEE0-7D44-BED7-40F95B66B77B}"/>
              </a:ext>
            </a:extLst>
          </p:cNvPr>
          <p:cNvPicPr>
            <a:picLocks noChangeAspect="1"/>
          </p:cNvPicPr>
          <p:nvPr/>
        </p:nvPicPr>
        <p:blipFill>
          <a:blip r:embed="rId2"/>
          <a:stretch>
            <a:fillRect/>
          </a:stretch>
        </p:blipFill>
        <p:spPr>
          <a:xfrm>
            <a:off x="6422570" y="1690688"/>
            <a:ext cx="4931229" cy="1799899"/>
          </a:xfrm>
          <a:prstGeom prst="rect">
            <a:avLst/>
          </a:prstGeom>
        </p:spPr>
      </p:pic>
    </p:spTree>
    <p:extLst>
      <p:ext uri="{BB962C8B-B14F-4D97-AF65-F5344CB8AC3E}">
        <p14:creationId xmlns:p14="http://schemas.microsoft.com/office/powerpoint/2010/main" val="3589708955"/>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9CD7F6-EC54-4D47-B45A-E6149F5EC45B}"/>
              </a:ext>
            </a:extLst>
          </p:cNvPr>
          <p:cNvPicPr>
            <a:picLocks noChangeAspect="1"/>
          </p:cNvPicPr>
          <p:nvPr/>
        </p:nvPicPr>
        <p:blipFill rotWithShape="1">
          <a:blip r:embed="rId2"/>
          <a:srcRect t="24857"/>
          <a:stretch/>
        </p:blipFill>
        <p:spPr>
          <a:xfrm>
            <a:off x="0" y="0"/>
            <a:ext cx="12191999" cy="6858000"/>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88808872"/>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40C12-726F-754B-A78D-B69396335267}"/>
              </a:ext>
            </a:extLst>
          </p:cNvPr>
          <p:cNvSpPr>
            <a:spLocks noGrp="1"/>
          </p:cNvSpPr>
          <p:nvPr>
            <p:ph type="title"/>
          </p:nvPr>
        </p:nvSpPr>
        <p:spPr/>
        <p:txBody>
          <a:bodyPr/>
          <a:lstStyle/>
          <a:p>
            <a:r>
              <a:rPr lang="en-US" dirty="0"/>
              <a:t>Silos are great… except they’re not</a:t>
            </a:r>
          </a:p>
        </p:txBody>
      </p:sp>
      <p:sp>
        <p:nvSpPr>
          <p:cNvPr id="3" name="Content Placeholder 2">
            <a:extLst>
              <a:ext uri="{FF2B5EF4-FFF2-40B4-BE49-F238E27FC236}">
                <a16:creationId xmlns:a16="http://schemas.microsoft.com/office/drawing/2014/main" id="{4F78D38F-C5AE-A84E-BE2F-D0E8D7EF55C5}"/>
              </a:ext>
            </a:extLst>
          </p:cNvPr>
          <p:cNvSpPr>
            <a:spLocks noGrp="1"/>
          </p:cNvSpPr>
          <p:nvPr>
            <p:ph idx="1"/>
          </p:nvPr>
        </p:nvSpPr>
        <p:spPr/>
        <p:txBody>
          <a:bodyPr/>
          <a:lstStyle/>
          <a:p>
            <a:r>
              <a:rPr lang="en-US" dirty="0"/>
              <a:t>Avoid cross-team dependencies</a:t>
            </a:r>
          </a:p>
          <a:p>
            <a:r>
              <a:rPr lang="en-US" dirty="0"/>
              <a:t>Less merge conflicts</a:t>
            </a:r>
          </a:p>
          <a:p>
            <a:r>
              <a:rPr lang="en-US" dirty="0"/>
              <a:t>Independent delivery</a:t>
            </a:r>
          </a:p>
          <a:p>
            <a:endParaRPr lang="en-US" dirty="0"/>
          </a:p>
          <a:p>
            <a:r>
              <a:rPr lang="en-US" dirty="0"/>
              <a:t>Last-minute integration effort</a:t>
            </a:r>
          </a:p>
        </p:txBody>
      </p:sp>
      <p:pic>
        <p:nvPicPr>
          <p:cNvPr id="4" name="Picture 3">
            <a:extLst>
              <a:ext uri="{FF2B5EF4-FFF2-40B4-BE49-F238E27FC236}">
                <a16:creationId xmlns:a16="http://schemas.microsoft.com/office/drawing/2014/main" id="{4FF5470C-AE5E-564C-9908-EC3540525F62}"/>
              </a:ext>
            </a:extLst>
          </p:cNvPr>
          <p:cNvPicPr>
            <a:picLocks noChangeAspect="1"/>
          </p:cNvPicPr>
          <p:nvPr/>
        </p:nvPicPr>
        <p:blipFill>
          <a:blip r:embed="rId2"/>
          <a:stretch>
            <a:fillRect/>
          </a:stretch>
        </p:blipFill>
        <p:spPr>
          <a:xfrm>
            <a:off x="6908800" y="1690688"/>
            <a:ext cx="4445000" cy="3327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C03E3E69-3969-654D-8D07-D7DFEE92A553}"/>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Jim Witkowski</a:t>
            </a:r>
            <a:r>
              <a:rPr lang="en-GB" sz="1400" dirty="0"/>
              <a:t> </a:t>
            </a:r>
            <a:endParaRPr lang="en-US" sz="1100" dirty="0"/>
          </a:p>
        </p:txBody>
      </p:sp>
    </p:spTree>
    <p:extLst>
      <p:ext uri="{BB962C8B-B14F-4D97-AF65-F5344CB8AC3E}">
        <p14:creationId xmlns:p14="http://schemas.microsoft.com/office/powerpoint/2010/main" val="40281024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8DB0-7352-4C43-AD48-83DDDD4977B5}"/>
              </a:ext>
            </a:extLst>
          </p:cNvPr>
          <p:cNvSpPr>
            <a:spLocks noGrp="1"/>
          </p:cNvSpPr>
          <p:nvPr>
            <p:ph type="ctrTitle"/>
          </p:nvPr>
        </p:nvSpPr>
        <p:spPr/>
        <p:txBody>
          <a:bodyPr/>
          <a:lstStyle/>
          <a:p>
            <a:r>
              <a:rPr lang="en-US" dirty="0"/>
              <a:t>You’re the Tech Lead…</a:t>
            </a:r>
            <a:br>
              <a:rPr lang="en-US" dirty="0"/>
            </a:br>
            <a:r>
              <a:rPr lang="en-US" b="1" i="1" dirty="0"/>
              <a:t>YOU</a:t>
            </a:r>
            <a:r>
              <a:rPr lang="en-US" dirty="0"/>
              <a:t> fix it!</a:t>
            </a:r>
          </a:p>
        </p:txBody>
      </p:sp>
      <p:sp>
        <p:nvSpPr>
          <p:cNvPr id="4" name="TextBox 3">
            <a:extLst>
              <a:ext uri="{FF2B5EF4-FFF2-40B4-BE49-F238E27FC236}">
                <a16:creationId xmlns:a16="http://schemas.microsoft.com/office/drawing/2014/main" id="{F1BFDCFD-6C97-714E-A0D4-1B4846D685D4}"/>
              </a:ext>
            </a:extLst>
          </p:cNvPr>
          <p:cNvSpPr txBox="1"/>
          <p:nvPr/>
        </p:nvSpPr>
        <p:spPr>
          <a:xfrm>
            <a:off x="8274908" y="5135472"/>
            <a:ext cx="3917092" cy="1200329"/>
          </a:xfrm>
          <a:prstGeom prst="rect">
            <a:avLst/>
          </a:prstGeom>
          <a:noFill/>
        </p:spPr>
        <p:txBody>
          <a:bodyPr wrap="square" rtlCol="0">
            <a:spAutoFit/>
          </a:bodyPr>
          <a:lstStyle/>
          <a:p>
            <a:r>
              <a:rPr lang="en-US" dirty="0"/>
              <a:t>Joel Hammond-Turner</a:t>
            </a:r>
          </a:p>
          <a:p>
            <a:endParaRPr lang="en-US" dirty="0"/>
          </a:p>
          <a:p>
            <a:r>
              <a:rPr lang="en-US" dirty="0"/>
              <a:t>e: </a:t>
            </a:r>
            <a:r>
              <a:rPr lang="en-US" dirty="0">
                <a:hlinkClick r:id="rId3"/>
              </a:rPr>
              <a:t>joel@hammond-turner.org.uk</a:t>
            </a:r>
            <a:endParaRPr lang="en-US" dirty="0"/>
          </a:p>
          <a:p>
            <a:r>
              <a:rPr lang="en-US" dirty="0"/>
              <a:t>t: @</a:t>
            </a:r>
            <a:r>
              <a:rPr lang="en-US" dirty="0" err="1"/>
              <a:t>rammesses</a:t>
            </a:r>
            <a:endParaRPr lang="en-US" dirty="0"/>
          </a:p>
        </p:txBody>
      </p:sp>
      <p:pic>
        <p:nvPicPr>
          <p:cNvPr id="5" name="Picture 2" descr="Home">
            <a:extLst>
              <a:ext uri="{FF2B5EF4-FFF2-40B4-BE49-F238E27FC236}">
                <a16:creationId xmlns:a16="http://schemas.microsoft.com/office/drawing/2014/main" id="{9BC60F6A-15DF-D148-809C-63FE3F0E83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237" y="5735637"/>
            <a:ext cx="2295525" cy="55245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8DC11458-5EDC-4142-9128-8DCA74596FC9}"/>
              </a:ext>
            </a:extLst>
          </p:cNvPr>
          <p:cNvSpPr/>
          <p:nvPr/>
        </p:nvSpPr>
        <p:spPr>
          <a:xfrm rot="19932793">
            <a:off x="5565741" y="3201857"/>
            <a:ext cx="6210419" cy="923330"/>
          </a:xfrm>
          <a:prstGeom prst="rect">
            <a:avLst/>
          </a:prstGeom>
          <a:noFill/>
        </p:spPr>
        <p:txBody>
          <a:bodyPr wrap="none" lIns="91440" tIns="45720" rIns="91440" bIns="45720">
            <a:spAutoFit/>
          </a:bodyPr>
          <a:lstStyle/>
          <a:p>
            <a:pPr algn="ctr"/>
            <a:r>
              <a:rPr lang="en-GB" sz="5400" b="1" cap="none" spc="0" dirty="0" err="1">
                <a:ln w="22225">
                  <a:solidFill>
                    <a:schemeClr val="accent2"/>
                  </a:solidFill>
                  <a:prstDash val="solid"/>
                </a:ln>
                <a:solidFill>
                  <a:schemeClr val="accent2">
                    <a:lumMod val="40000"/>
                    <a:lumOff val="60000"/>
                  </a:schemeClr>
                </a:solidFill>
                <a:effectLst/>
              </a:rPr>
              <a:t>SwanseaCon</a:t>
            </a:r>
            <a:r>
              <a:rPr lang="en-GB" sz="5400" b="1" cap="none" spc="0" dirty="0">
                <a:ln w="22225">
                  <a:solidFill>
                    <a:schemeClr val="accent2"/>
                  </a:solidFill>
                  <a:prstDash val="solid"/>
                </a:ln>
                <a:solidFill>
                  <a:schemeClr val="accent2">
                    <a:lumMod val="40000"/>
                    <a:lumOff val="60000"/>
                  </a:schemeClr>
                </a:solidFill>
                <a:effectLst/>
              </a:rPr>
              <a:t> Edition!</a:t>
            </a:r>
          </a:p>
        </p:txBody>
      </p:sp>
    </p:spTree>
    <p:extLst>
      <p:ext uri="{BB962C8B-B14F-4D97-AF65-F5344CB8AC3E}">
        <p14:creationId xmlns:p14="http://schemas.microsoft.com/office/powerpoint/2010/main" val="415663992"/>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ABC69F7-B7B4-4141-BFD4-B9540B58D0EC}"/>
              </a:ext>
            </a:extLst>
          </p:cNvPr>
          <p:cNvPicPr>
            <a:picLocks noChangeAspect="1"/>
          </p:cNvPicPr>
          <p:nvPr/>
        </p:nvPicPr>
        <p:blipFill rotWithShape="1">
          <a:blip r:embed="rId2"/>
          <a:srcRect l="49668"/>
          <a:stretch/>
        </p:blipFill>
        <p:spPr>
          <a:xfrm>
            <a:off x="0" y="2380"/>
            <a:ext cx="12192000" cy="6865090"/>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74758601"/>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D1F4F-F464-C240-9084-22E804D86522}"/>
              </a:ext>
            </a:extLst>
          </p:cNvPr>
          <p:cNvSpPr>
            <a:spLocks noGrp="1"/>
          </p:cNvSpPr>
          <p:nvPr>
            <p:ph type="title"/>
          </p:nvPr>
        </p:nvSpPr>
        <p:spPr/>
        <p:txBody>
          <a:bodyPr/>
          <a:lstStyle/>
          <a:p>
            <a:r>
              <a:rPr lang="en-US" dirty="0"/>
              <a:t>You’ll do it… my… way.</a:t>
            </a:r>
          </a:p>
        </p:txBody>
      </p:sp>
      <p:sp>
        <p:nvSpPr>
          <p:cNvPr id="3" name="Content Placeholder 2">
            <a:extLst>
              <a:ext uri="{FF2B5EF4-FFF2-40B4-BE49-F238E27FC236}">
                <a16:creationId xmlns:a16="http://schemas.microsoft.com/office/drawing/2014/main" id="{6B4EB798-0BC6-DD4D-8005-6C07DCC71EC7}"/>
              </a:ext>
            </a:extLst>
          </p:cNvPr>
          <p:cNvSpPr>
            <a:spLocks noGrp="1"/>
          </p:cNvSpPr>
          <p:nvPr>
            <p:ph idx="1"/>
          </p:nvPr>
        </p:nvSpPr>
        <p:spPr/>
        <p:txBody>
          <a:bodyPr/>
          <a:lstStyle/>
          <a:p>
            <a:r>
              <a:rPr lang="en-US" dirty="0"/>
              <a:t>Consistency in code</a:t>
            </a:r>
          </a:p>
          <a:p>
            <a:pPr lvl="1"/>
            <a:r>
              <a:rPr lang="en-US" dirty="0"/>
              <a:t>Coding Standards</a:t>
            </a:r>
          </a:p>
          <a:p>
            <a:pPr lvl="1"/>
            <a:endParaRPr lang="en-US" dirty="0"/>
          </a:p>
          <a:p>
            <a:r>
              <a:rPr lang="en-US" dirty="0"/>
              <a:t>Checklists</a:t>
            </a:r>
          </a:p>
          <a:p>
            <a:pPr lvl="1"/>
            <a:r>
              <a:rPr lang="en-US" dirty="0"/>
              <a:t>Developer</a:t>
            </a:r>
          </a:p>
          <a:p>
            <a:pPr lvl="1"/>
            <a:r>
              <a:rPr lang="en-US" dirty="0"/>
              <a:t>Code Review</a:t>
            </a:r>
          </a:p>
          <a:p>
            <a:pPr lvl="1"/>
            <a:r>
              <a:rPr lang="en-US" dirty="0"/>
              <a:t>Pull Request</a:t>
            </a:r>
          </a:p>
          <a:p>
            <a:pPr lvl="1"/>
            <a:endParaRPr lang="en-US" dirty="0"/>
          </a:p>
          <a:p>
            <a:r>
              <a:rPr lang="en-US" dirty="0"/>
              <a:t>Consistency allows for resiliency</a:t>
            </a:r>
          </a:p>
        </p:txBody>
      </p:sp>
      <p:pic>
        <p:nvPicPr>
          <p:cNvPr id="4" name="Picture 3">
            <a:extLst>
              <a:ext uri="{FF2B5EF4-FFF2-40B4-BE49-F238E27FC236}">
                <a16:creationId xmlns:a16="http://schemas.microsoft.com/office/drawing/2014/main" id="{6D33B8FC-EE5C-4640-841D-92A5C146196C}"/>
              </a:ext>
            </a:extLst>
          </p:cNvPr>
          <p:cNvPicPr>
            <a:picLocks noChangeAspect="1"/>
          </p:cNvPicPr>
          <p:nvPr/>
        </p:nvPicPr>
        <p:blipFill rotWithShape="1">
          <a:blip r:embed="rId3"/>
          <a:srcRect l="49668"/>
          <a:stretch/>
        </p:blipFill>
        <p:spPr>
          <a:xfrm>
            <a:off x="7115175" y="1690688"/>
            <a:ext cx="4238625" cy="31109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AFAD5E0-DFDF-A447-A20C-BCE8881CE275}"/>
              </a:ext>
            </a:extLst>
          </p:cNvPr>
          <p:cNvSpPr txBox="1"/>
          <p:nvPr/>
        </p:nvSpPr>
        <p:spPr>
          <a:xfrm>
            <a:off x="7119259" y="6492875"/>
            <a:ext cx="4702628" cy="307777"/>
          </a:xfrm>
          <a:prstGeom prst="rect">
            <a:avLst/>
          </a:prstGeom>
          <a:noFill/>
        </p:spPr>
        <p:txBody>
          <a:bodyPr wrap="square" rtlCol="0">
            <a:spAutoFit/>
          </a:bodyPr>
          <a:lstStyle/>
          <a:p>
            <a:pPr algn="r"/>
            <a:r>
              <a:rPr lang="en-GB" sz="1400" dirty="0"/>
              <a:t>Image © 1982 Walt Disney Pictures</a:t>
            </a:r>
            <a:endParaRPr lang="en-US" sz="1100" dirty="0"/>
          </a:p>
        </p:txBody>
      </p:sp>
    </p:spTree>
    <p:extLst>
      <p:ext uri="{BB962C8B-B14F-4D97-AF65-F5344CB8AC3E}">
        <p14:creationId xmlns:p14="http://schemas.microsoft.com/office/powerpoint/2010/main" val="40278034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D1F4F-F464-C240-9084-22E804D86522}"/>
              </a:ext>
            </a:extLst>
          </p:cNvPr>
          <p:cNvSpPr>
            <a:spLocks noGrp="1"/>
          </p:cNvSpPr>
          <p:nvPr>
            <p:ph type="title"/>
          </p:nvPr>
        </p:nvSpPr>
        <p:spPr/>
        <p:txBody>
          <a:bodyPr/>
          <a:lstStyle/>
          <a:p>
            <a:r>
              <a:rPr lang="en-US" dirty="0"/>
              <a:t>You’ll do it… my… way.</a:t>
            </a:r>
          </a:p>
        </p:txBody>
      </p:sp>
      <p:sp>
        <p:nvSpPr>
          <p:cNvPr id="3" name="Content Placeholder 2">
            <a:extLst>
              <a:ext uri="{FF2B5EF4-FFF2-40B4-BE49-F238E27FC236}">
                <a16:creationId xmlns:a16="http://schemas.microsoft.com/office/drawing/2014/main" id="{6B4EB798-0BC6-DD4D-8005-6C07DCC71EC7}"/>
              </a:ext>
            </a:extLst>
          </p:cNvPr>
          <p:cNvSpPr>
            <a:spLocks noGrp="1"/>
          </p:cNvSpPr>
          <p:nvPr>
            <p:ph idx="1"/>
          </p:nvPr>
        </p:nvSpPr>
        <p:spPr/>
        <p:txBody>
          <a:bodyPr/>
          <a:lstStyle/>
          <a:p>
            <a:r>
              <a:rPr lang="en-US" dirty="0"/>
              <a:t>Tools</a:t>
            </a:r>
          </a:p>
          <a:p>
            <a:pPr lvl="1"/>
            <a:r>
              <a:rPr lang="en-US" dirty="0" err="1"/>
              <a:t>StyleCop</a:t>
            </a:r>
            <a:r>
              <a:rPr lang="en-US" dirty="0"/>
              <a:t> / </a:t>
            </a:r>
            <a:r>
              <a:rPr lang="en-US" dirty="0" err="1"/>
              <a:t>FxCop</a:t>
            </a:r>
            <a:endParaRPr lang="en-US" dirty="0"/>
          </a:p>
          <a:p>
            <a:pPr lvl="1"/>
            <a:r>
              <a:rPr lang="en-US" dirty="0"/>
              <a:t>Sonar</a:t>
            </a:r>
          </a:p>
          <a:p>
            <a:pPr lvl="1"/>
            <a:r>
              <a:rPr lang="en-US" dirty="0" err="1"/>
              <a:t>Snyk</a:t>
            </a:r>
            <a:endParaRPr lang="en-US" dirty="0"/>
          </a:p>
          <a:p>
            <a:pPr lvl="1"/>
            <a:endParaRPr lang="en-US" dirty="0"/>
          </a:p>
          <a:p>
            <a:r>
              <a:rPr lang="en-US" dirty="0"/>
              <a:t>Code coverage</a:t>
            </a:r>
          </a:p>
          <a:p>
            <a:endParaRPr lang="en-US" dirty="0"/>
          </a:p>
          <a:p>
            <a:r>
              <a:rPr lang="en-US" dirty="0"/>
              <a:t>Once… Twice… Package!</a:t>
            </a:r>
          </a:p>
        </p:txBody>
      </p:sp>
      <p:pic>
        <p:nvPicPr>
          <p:cNvPr id="4" name="Picture 3">
            <a:extLst>
              <a:ext uri="{FF2B5EF4-FFF2-40B4-BE49-F238E27FC236}">
                <a16:creationId xmlns:a16="http://schemas.microsoft.com/office/drawing/2014/main" id="{6D33B8FC-EE5C-4640-841D-92A5C146196C}"/>
              </a:ext>
            </a:extLst>
          </p:cNvPr>
          <p:cNvPicPr>
            <a:picLocks noChangeAspect="1"/>
          </p:cNvPicPr>
          <p:nvPr/>
        </p:nvPicPr>
        <p:blipFill rotWithShape="1">
          <a:blip r:embed="rId3"/>
          <a:srcRect l="49668"/>
          <a:stretch/>
        </p:blipFill>
        <p:spPr>
          <a:xfrm>
            <a:off x="7115175" y="1690688"/>
            <a:ext cx="4238625" cy="31109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AFAD5E0-DFDF-A447-A20C-BCE8881CE275}"/>
              </a:ext>
            </a:extLst>
          </p:cNvPr>
          <p:cNvSpPr txBox="1"/>
          <p:nvPr/>
        </p:nvSpPr>
        <p:spPr>
          <a:xfrm>
            <a:off x="7119259" y="6492875"/>
            <a:ext cx="4702628" cy="307777"/>
          </a:xfrm>
          <a:prstGeom prst="rect">
            <a:avLst/>
          </a:prstGeom>
          <a:noFill/>
        </p:spPr>
        <p:txBody>
          <a:bodyPr wrap="square" rtlCol="0">
            <a:spAutoFit/>
          </a:bodyPr>
          <a:lstStyle/>
          <a:p>
            <a:pPr algn="r"/>
            <a:r>
              <a:rPr lang="en-GB" sz="1400" dirty="0"/>
              <a:t>Image © 1982 Walt Disney Pictures</a:t>
            </a:r>
            <a:endParaRPr lang="en-US" sz="1100" dirty="0"/>
          </a:p>
        </p:txBody>
      </p:sp>
    </p:spTree>
    <p:extLst>
      <p:ext uri="{BB962C8B-B14F-4D97-AF65-F5344CB8AC3E}">
        <p14:creationId xmlns:p14="http://schemas.microsoft.com/office/powerpoint/2010/main" val="26343780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259BB84-E5DF-034E-9B80-3588647770EA}"/>
              </a:ext>
            </a:extLst>
          </p:cNvPr>
          <p:cNvPicPr>
            <a:picLocks noChangeAspect="1"/>
          </p:cNvPicPr>
          <p:nvPr/>
        </p:nvPicPr>
        <p:blipFill rotWithShape="1">
          <a:blip r:embed="rId2"/>
          <a:srcRect t="4472" b="11152"/>
          <a:stretch/>
        </p:blipFill>
        <p:spPr>
          <a:xfrm>
            <a:off x="0" y="0"/>
            <a:ext cx="12192000" cy="6858000"/>
          </a:xfrm>
          <a:prstGeom prst="rect">
            <a:avLst/>
          </a:prstGeom>
        </p:spPr>
      </p:pic>
    </p:spTree>
    <p:extLst>
      <p:ext uri="{BB962C8B-B14F-4D97-AF65-F5344CB8AC3E}">
        <p14:creationId xmlns:p14="http://schemas.microsoft.com/office/powerpoint/2010/main" val="634101791"/>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Communication is essential</a:t>
            </a:r>
          </a:p>
          <a:p>
            <a:endParaRPr lang="en-US" dirty="0"/>
          </a:p>
          <a:p>
            <a:r>
              <a:rPr lang="en-US" dirty="0"/>
              <a:t>Tech Leads call</a:t>
            </a:r>
          </a:p>
          <a:p>
            <a:endParaRPr lang="en-US" dirty="0"/>
          </a:p>
          <a:p>
            <a:r>
              <a:rPr lang="en-US" dirty="0"/>
              <a:t>Clean Code Sessions</a:t>
            </a:r>
          </a:p>
          <a:p>
            <a:endParaRPr lang="en-US" dirty="0"/>
          </a:p>
          <a:p>
            <a:r>
              <a:rPr lang="en-US" dirty="0"/>
              <a:t>Pairing (especially remotely)</a:t>
            </a:r>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rotWithShape="1">
          <a:blip r:embed="rId3"/>
          <a:srcRect l="27729" r="14273" b="15624"/>
          <a:stretch/>
        </p:blipFill>
        <p:spPr>
          <a:xfrm>
            <a:off x="6867231" y="1825625"/>
            <a:ext cx="4486568" cy="4351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E0A7B6C2-8B5E-AE4F-AC31-30C751676946}"/>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Annie Spratt</a:t>
            </a:r>
            <a:endParaRPr lang="en-US" sz="1000" dirty="0"/>
          </a:p>
        </p:txBody>
      </p:sp>
    </p:spTree>
    <p:extLst>
      <p:ext uri="{BB962C8B-B14F-4D97-AF65-F5344CB8AC3E}">
        <p14:creationId xmlns:p14="http://schemas.microsoft.com/office/powerpoint/2010/main" val="39497479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DOCUMENT your standards</a:t>
            </a:r>
          </a:p>
          <a:p>
            <a:pPr lvl="1"/>
            <a:r>
              <a:rPr lang="en-US" dirty="0"/>
              <a:t>Repo with MD files</a:t>
            </a:r>
          </a:p>
          <a:p>
            <a:pPr lvl="1"/>
            <a:endParaRPr lang="en-US" dirty="0"/>
          </a:p>
          <a:p>
            <a:pPr lvl="1"/>
            <a:r>
              <a:rPr lang="en-US" dirty="0"/>
              <a:t>Don’t use </a:t>
            </a:r>
            <a:r>
              <a:rPr lang="en-US" dirty="0" err="1"/>
              <a:t>Sharepoint</a:t>
            </a:r>
            <a:r>
              <a:rPr lang="en-US" dirty="0"/>
              <a:t>!</a:t>
            </a:r>
          </a:p>
          <a:p>
            <a:pPr lvl="1"/>
            <a:endParaRPr lang="en-US" dirty="0"/>
          </a:p>
          <a:p>
            <a:r>
              <a:rPr lang="en-US" dirty="0"/>
              <a:t>Communicate</a:t>
            </a:r>
          </a:p>
          <a:p>
            <a:pPr lvl="1"/>
            <a:r>
              <a:rPr lang="en-US" dirty="0"/>
              <a:t>Teams is OK – Slack is better</a:t>
            </a:r>
          </a:p>
          <a:p>
            <a:pPr lvl="1"/>
            <a:r>
              <a:rPr lang="en-US" dirty="0"/>
              <a:t>No email chains</a:t>
            </a:r>
          </a:p>
          <a:p>
            <a:pPr lvl="2"/>
            <a:r>
              <a:rPr lang="en-US" dirty="0"/>
              <a:t>(Also don’t involve Management  </a:t>
            </a:r>
            <a:br>
              <a:rPr lang="en-US" dirty="0"/>
            </a:br>
            <a:r>
              <a:rPr lang="en-US" dirty="0"/>
              <a:t> unnecessarily!)</a:t>
            </a:r>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a:blip r:embed="rId3"/>
          <a:stretch>
            <a:fillRect/>
          </a:stretch>
        </p:blipFill>
        <p:spPr>
          <a:xfrm>
            <a:off x="5447107" y="1454797"/>
            <a:ext cx="5408387" cy="435133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perspectiveHeroicExtremeLeftFacing"/>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0262837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8" end="8"/>
                                            </p:txEl>
                                          </p:spTgt>
                                        </p:tgtEl>
                                        <p:attrNameLst>
                                          <p:attrName>style.visibility</p:attrName>
                                        </p:attrNameLst>
                                      </p:cBhvr>
                                      <p:to>
                                        <p:strVal val="visible"/>
                                      </p:to>
                                    </p:set>
                                    <p:animEffect transition="in" filter="fade">
                                      <p:cBhvr>
                                        <p:cTn id="4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Keeping things tidy</a:t>
            </a:r>
          </a:p>
          <a:p>
            <a:pPr lvl="1"/>
            <a:r>
              <a:rPr lang="en-US" dirty="0"/>
              <a:t>Refactoring</a:t>
            </a:r>
          </a:p>
          <a:p>
            <a:pPr lvl="1"/>
            <a:r>
              <a:rPr lang="en-US" dirty="0"/>
              <a:t>Code gardening</a:t>
            </a:r>
          </a:p>
          <a:p>
            <a:pPr lvl="1"/>
            <a:r>
              <a:rPr lang="en-US" dirty="0"/>
              <a:t>Major updates</a:t>
            </a:r>
          </a:p>
          <a:p>
            <a:pPr lvl="1"/>
            <a:endParaRPr lang="en-US" dirty="0"/>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a:blip r:embed="rId3"/>
          <a:stretch>
            <a:fillRect/>
          </a:stretch>
        </p:blipFill>
        <p:spPr>
          <a:xfrm>
            <a:off x="3958461" y="1235242"/>
            <a:ext cx="6897033" cy="39400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perspectiveHeroicExtremeLeftFacing"/>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1244063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Measure progress</a:t>
            </a:r>
          </a:p>
          <a:p>
            <a:pPr lvl="1"/>
            <a:r>
              <a:rPr lang="en-US" dirty="0"/>
              <a:t>Test Coverage</a:t>
            </a:r>
          </a:p>
          <a:p>
            <a:pPr lvl="1"/>
            <a:r>
              <a:rPr lang="en-US" dirty="0"/>
              <a:t>Dependencies</a:t>
            </a:r>
          </a:p>
          <a:p>
            <a:pPr lvl="1"/>
            <a:endParaRPr lang="en-US" dirty="0"/>
          </a:p>
          <a:p>
            <a:pPr lvl="1"/>
            <a:r>
              <a:rPr lang="en-US" dirty="0"/>
              <a:t>Tools</a:t>
            </a:r>
          </a:p>
          <a:p>
            <a:pPr lvl="2"/>
            <a:r>
              <a:rPr lang="en-US" dirty="0"/>
              <a:t>Sonar</a:t>
            </a:r>
          </a:p>
          <a:p>
            <a:pPr lvl="2"/>
            <a:r>
              <a:rPr lang="en-US" dirty="0" err="1"/>
              <a:t>Snyk</a:t>
            </a:r>
            <a:endParaRPr lang="en-US" dirty="0"/>
          </a:p>
          <a:p>
            <a:pPr lvl="2"/>
            <a:endParaRPr lang="en-US" dirty="0"/>
          </a:p>
          <a:p>
            <a:pPr lvl="2"/>
            <a:r>
              <a:rPr lang="en-US" dirty="0"/>
              <a:t>Excel</a:t>
            </a:r>
          </a:p>
          <a:p>
            <a:pPr lvl="1"/>
            <a:endParaRPr lang="en-US" dirty="0"/>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a:blip r:embed="rId3"/>
          <a:stretch>
            <a:fillRect/>
          </a:stretch>
        </p:blipFill>
        <p:spPr>
          <a:xfrm>
            <a:off x="4666691" y="1235242"/>
            <a:ext cx="6052690" cy="4351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perspectiveHeroicExtremeLeftFacing"/>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7713513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22DCA-87DA-BA4D-97C0-410C4E761F5C}"/>
              </a:ext>
            </a:extLst>
          </p:cNvPr>
          <p:cNvSpPr>
            <a:spLocks noGrp="1"/>
          </p:cNvSpPr>
          <p:nvPr>
            <p:ph type="title"/>
          </p:nvPr>
        </p:nvSpPr>
        <p:spPr/>
        <p:txBody>
          <a:bodyPr/>
          <a:lstStyle/>
          <a:p>
            <a:r>
              <a:rPr lang="en-US" dirty="0"/>
              <a:t>Taming the Beast(s)</a:t>
            </a:r>
          </a:p>
        </p:txBody>
      </p:sp>
      <p:sp>
        <p:nvSpPr>
          <p:cNvPr id="3" name="Content Placeholder 2">
            <a:extLst>
              <a:ext uri="{FF2B5EF4-FFF2-40B4-BE49-F238E27FC236}">
                <a16:creationId xmlns:a16="http://schemas.microsoft.com/office/drawing/2014/main" id="{7412706F-0ED3-5449-B29C-7DD6F711851F}"/>
              </a:ext>
            </a:extLst>
          </p:cNvPr>
          <p:cNvSpPr>
            <a:spLocks noGrp="1"/>
          </p:cNvSpPr>
          <p:nvPr>
            <p:ph sz="half" idx="1"/>
          </p:nvPr>
        </p:nvSpPr>
        <p:spPr/>
        <p:txBody>
          <a:bodyPr>
            <a:normAutofit/>
          </a:bodyPr>
          <a:lstStyle/>
          <a:p>
            <a:pPr fontAlgn="ctr"/>
            <a:r>
              <a:rPr lang="en-GB" dirty="0"/>
              <a:t>Coding Standards</a:t>
            </a:r>
          </a:p>
          <a:p>
            <a:pPr lvl="1" fontAlgn="ctr"/>
            <a:r>
              <a:rPr lang="en-GB" dirty="0" err="1"/>
              <a:t>StyleCop</a:t>
            </a:r>
            <a:r>
              <a:rPr lang="en-GB" dirty="0"/>
              <a:t> / </a:t>
            </a:r>
            <a:r>
              <a:rPr lang="en-GB" dirty="0" err="1"/>
              <a:t>FxCop</a:t>
            </a:r>
            <a:endParaRPr lang="en-GB" dirty="0"/>
          </a:p>
          <a:p>
            <a:pPr lvl="1" fontAlgn="ctr"/>
            <a:r>
              <a:rPr lang="en-GB" dirty="0"/>
              <a:t>Warnings as Errors</a:t>
            </a:r>
          </a:p>
          <a:p>
            <a:pPr lvl="1" fontAlgn="ctr"/>
            <a:r>
              <a:rPr lang="en-GB" dirty="0"/>
              <a:t>Sonar</a:t>
            </a:r>
          </a:p>
          <a:p>
            <a:pPr lvl="1" fontAlgn="ctr"/>
            <a:r>
              <a:rPr lang="en-GB" dirty="0"/>
              <a:t>Developer Checklist</a:t>
            </a:r>
          </a:p>
          <a:p>
            <a:pPr lvl="1" fontAlgn="ctr"/>
            <a:r>
              <a:rPr lang="en-GB" dirty="0"/>
              <a:t>Deep Dives</a:t>
            </a:r>
          </a:p>
          <a:p>
            <a:pPr marL="457200" lvl="1" indent="0" fontAlgn="ctr">
              <a:buNone/>
            </a:pPr>
            <a:endParaRPr lang="en-GB" dirty="0"/>
          </a:p>
          <a:p>
            <a:pPr fontAlgn="ctr"/>
            <a:r>
              <a:rPr lang="en-GB" dirty="0"/>
              <a:t>Package for Re-use</a:t>
            </a:r>
          </a:p>
          <a:p>
            <a:pPr lvl="1" fontAlgn="ctr"/>
            <a:r>
              <a:rPr lang="en-GB" dirty="0" err="1"/>
              <a:t>IoC</a:t>
            </a:r>
            <a:r>
              <a:rPr lang="en-GB" dirty="0"/>
              <a:t> bootstrapping</a:t>
            </a:r>
          </a:p>
          <a:p>
            <a:endParaRPr lang="en-US" dirty="0"/>
          </a:p>
        </p:txBody>
      </p:sp>
      <p:sp>
        <p:nvSpPr>
          <p:cNvPr id="4" name="Content Placeholder 3">
            <a:extLst>
              <a:ext uri="{FF2B5EF4-FFF2-40B4-BE49-F238E27FC236}">
                <a16:creationId xmlns:a16="http://schemas.microsoft.com/office/drawing/2014/main" id="{1E58FC95-5729-114D-A86A-43133EB9718D}"/>
              </a:ext>
            </a:extLst>
          </p:cNvPr>
          <p:cNvSpPr>
            <a:spLocks noGrp="1"/>
          </p:cNvSpPr>
          <p:nvPr>
            <p:ph sz="half" idx="2"/>
          </p:nvPr>
        </p:nvSpPr>
        <p:spPr/>
        <p:txBody>
          <a:bodyPr/>
          <a:lstStyle/>
          <a:p>
            <a:pPr fontAlgn="ctr"/>
            <a:r>
              <a:rPr lang="en-GB" dirty="0"/>
              <a:t>Test Coverage</a:t>
            </a:r>
          </a:p>
          <a:p>
            <a:pPr lvl="1" fontAlgn="ctr"/>
            <a:r>
              <a:rPr lang="en-GB" dirty="0" err="1"/>
              <a:t>Ncrunch</a:t>
            </a:r>
            <a:r>
              <a:rPr lang="en-GB" dirty="0"/>
              <a:t> - green blobs</a:t>
            </a:r>
          </a:p>
          <a:p>
            <a:pPr lvl="1" fontAlgn="ctr"/>
            <a:endParaRPr lang="en-GB" dirty="0"/>
          </a:p>
          <a:p>
            <a:pPr fontAlgn="ctr"/>
            <a:r>
              <a:rPr lang="en-GB" dirty="0"/>
              <a:t>Off-shore lead - on-board</a:t>
            </a:r>
          </a:p>
          <a:p>
            <a:pPr lvl="1" fontAlgn="ctr"/>
            <a:r>
              <a:rPr lang="en-GB" dirty="0"/>
              <a:t>Tech Leads </a:t>
            </a:r>
            <a:r>
              <a:rPr lang="en-GB" dirty="0" err="1"/>
              <a:t>catchups</a:t>
            </a:r>
            <a:endParaRPr lang="en-GB" dirty="0"/>
          </a:p>
          <a:p>
            <a:pPr lvl="1" fontAlgn="ctr"/>
            <a:r>
              <a:rPr lang="en-GB" dirty="0"/>
              <a:t>Clean Code sessions</a:t>
            </a:r>
          </a:p>
          <a:p>
            <a:pPr lvl="1" fontAlgn="ctr"/>
            <a:endParaRPr lang="en-GB" dirty="0"/>
          </a:p>
          <a:p>
            <a:pPr fontAlgn="ctr"/>
            <a:r>
              <a:rPr lang="en-GB" dirty="0"/>
              <a:t>Reference implementations</a:t>
            </a:r>
          </a:p>
          <a:p>
            <a:pPr lvl="1" fontAlgn="ctr"/>
            <a:r>
              <a:rPr lang="en-GB" dirty="0"/>
              <a:t>Moving Target</a:t>
            </a:r>
          </a:p>
          <a:p>
            <a:pPr lvl="1" fontAlgn="ctr"/>
            <a:r>
              <a:rPr lang="en-GB" dirty="0"/>
              <a:t>Keeping them up to date is hard</a:t>
            </a:r>
          </a:p>
          <a:p>
            <a:endParaRPr lang="en-US" dirty="0"/>
          </a:p>
        </p:txBody>
      </p:sp>
    </p:spTree>
    <p:extLst>
      <p:ext uri="{BB962C8B-B14F-4D97-AF65-F5344CB8AC3E}">
        <p14:creationId xmlns:p14="http://schemas.microsoft.com/office/powerpoint/2010/main" val="30883740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xEl>
                                              <p:pRg st="0" end="0"/>
                                            </p:txEl>
                                          </p:spTgt>
                                        </p:tgtEl>
                                        <p:attrNameLst>
                                          <p:attrName>style.visibility</p:attrName>
                                        </p:attrNameLst>
                                      </p:cBhvr>
                                      <p:to>
                                        <p:strVal val="visible"/>
                                      </p:to>
                                    </p:set>
                                    <p:animEffect transition="in" filter="fade">
                                      <p:cBhvr>
                                        <p:cTn id="35" dur="500"/>
                                        <p:tgtEl>
                                          <p:spTgt spid="4">
                                            <p:txEl>
                                              <p:pRg st="0" end="0"/>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1" end="1"/>
                                            </p:txEl>
                                          </p:spTgt>
                                        </p:tgtEl>
                                        <p:attrNameLst>
                                          <p:attrName>style.visibility</p:attrName>
                                        </p:attrNameLst>
                                      </p:cBhvr>
                                      <p:to>
                                        <p:strVal val="visible"/>
                                      </p:to>
                                    </p:set>
                                    <p:animEffect transition="in" filter="fade">
                                      <p:cBhvr>
                                        <p:cTn id="38" dur="500"/>
                                        <p:tgtEl>
                                          <p:spTgt spid="4">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4">
                                            <p:txEl>
                                              <p:pRg st="3" end="3"/>
                                            </p:txEl>
                                          </p:spTgt>
                                        </p:tgtEl>
                                        <p:attrNameLst>
                                          <p:attrName>style.visibility</p:attrName>
                                        </p:attrNameLst>
                                      </p:cBhvr>
                                      <p:to>
                                        <p:strVal val="visible"/>
                                      </p:to>
                                    </p:set>
                                    <p:animEffect transition="in" filter="fade">
                                      <p:cBhvr>
                                        <p:cTn id="43" dur="500"/>
                                        <p:tgtEl>
                                          <p:spTgt spid="4">
                                            <p:txEl>
                                              <p:pRg st="3" end="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4">
                                            <p:txEl>
                                              <p:pRg st="4" end="4"/>
                                            </p:txEl>
                                          </p:spTgt>
                                        </p:tgtEl>
                                        <p:attrNameLst>
                                          <p:attrName>style.visibility</p:attrName>
                                        </p:attrNameLst>
                                      </p:cBhvr>
                                      <p:to>
                                        <p:strVal val="visible"/>
                                      </p:to>
                                    </p:set>
                                    <p:animEffect transition="in" filter="fade">
                                      <p:cBhvr>
                                        <p:cTn id="46" dur="500"/>
                                        <p:tgtEl>
                                          <p:spTgt spid="4">
                                            <p:txEl>
                                              <p:pRg st="4" end="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4">
                                            <p:txEl>
                                              <p:pRg st="5" end="5"/>
                                            </p:txEl>
                                          </p:spTgt>
                                        </p:tgtEl>
                                        <p:attrNameLst>
                                          <p:attrName>style.visibility</p:attrName>
                                        </p:attrNameLst>
                                      </p:cBhvr>
                                      <p:to>
                                        <p:strVal val="visible"/>
                                      </p:to>
                                    </p:set>
                                    <p:animEffect transition="in" filter="fade">
                                      <p:cBhvr>
                                        <p:cTn id="49" dur="500"/>
                                        <p:tgtEl>
                                          <p:spTgt spid="4">
                                            <p:txEl>
                                              <p:pRg st="5" end="5"/>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4">
                                            <p:txEl>
                                              <p:pRg st="7" end="7"/>
                                            </p:txEl>
                                          </p:spTgt>
                                        </p:tgtEl>
                                        <p:attrNameLst>
                                          <p:attrName>style.visibility</p:attrName>
                                        </p:attrNameLst>
                                      </p:cBhvr>
                                      <p:to>
                                        <p:strVal val="visible"/>
                                      </p:to>
                                    </p:set>
                                    <p:animEffect transition="in" filter="fade">
                                      <p:cBhvr>
                                        <p:cTn id="54" dur="500"/>
                                        <p:tgtEl>
                                          <p:spTgt spid="4">
                                            <p:txEl>
                                              <p:pRg st="7" end="7"/>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4">
                                            <p:txEl>
                                              <p:pRg st="8" end="8"/>
                                            </p:txEl>
                                          </p:spTgt>
                                        </p:tgtEl>
                                        <p:attrNameLst>
                                          <p:attrName>style.visibility</p:attrName>
                                        </p:attrNameLst>
                                      </p:cBhvr>
                                      <p:to>
                                        <p:strVal val="visible"/>
                                      </p:to>
                                    </p:set>
                                    <p:animEffect transition="in" filter="fade">
                                      <p:cBhvr>
                                        <p:cTn id="57" dur="500"/>
                                        <p:tgtEl>
                                          <p:spTgt spid="4">
                                            <p:txEl>
                                              <p:pRg st="8" end="8"/>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4">
                                            <p:txEl>
                                              <p:pRg st="9" end="9"/>
                                            </p:txEl>
                                          </p:spTgt>
                                        </p:tgtEl>
                                        <p:attrNameLst>
                                          <p:attrName>style.visibility</p:attrName>
                                        </p:attrNameLst>
                                      </p:cBhvr>
                                      <p:to>
                                        <p:strVal val="visible"/>
                                      </p:to>
                                    </p:set>
                                    <p:animEffect transition="in" filter="fade">
                                      <p:cBhvr>
                                        <p:cTn id="60"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Autofit/>
          </a:bodyPr>
          <a:lstStyle/>
          <a:p>
            <a:pPr algn="ctr"/>
            <a:r>
              <a:rPr lang="en-US" sz="7200" b="1" dirty="0">
                <a:latin typeface="Stencil" pitchFamily="82" charset="77"/>
                <a:cs typeface="Vivaldi" panose="020F0502020204030204" pitchFamily="34" charset="0"/>
              </a:rPr>
              <a:t>Questions</a:t>
            </a:r>
            <a:br>
              <a:rPr lang="en-US" sz="7200" b="1" dirty="0">
                <a:latin typeface="Stencil" pitchFamily="82" charset="77"/>
                <a:cs typeface="Vivaldi" panose="020F0502020204030204" pitchFamily="34" charset="0"/>
              </a:rPr>
            </a:br>
            <a:r>
              <a:rPr lang="en-US" sz="16600" b="1" dirty="0">
                <a:latin typeface="Stencil" pitchFamily="82" charset="77"/>
                <a:cs typeface="Vivaldi" panose="020F0502020204030204" pitchFamily="34" charset="0"/>
              </a:rPr>
              <a:t>?</a:t>
            </a:r>
            <a:endParaRPr lang="en-US" sz="7200" b="1" dirty="0">
              <a:latin typeface="Stencil" pitchFamily="82" charset="77"/>
              <a:cs typeface="Vivaldi" panose="020F050202020403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519965" y="388978"/>
            <a:ext cx="5159829" cy="60007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 US Government 2009</a:t>
            </a:r>
            <a:endParaRPr lang="en-US" sz="1400" dirty="0"/>
          </a:p>
        </p:txBody>
      </p:sp>
    </p:spTree>
    <p:extLst>
      <p:ext uri="{BB962C8B-B14F-4D97-AF65-F5344CB8AC3E}">
        <p14:creationId xmlns:p14="http://schemas.microsoft.com/office/powerpoint/2010/main" val="162022887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EDA40-019A-4DA6-8599-6AFDD83D48DA}"/>
              </a:ext>
            </a:extLst>
          </p:cNvPr>
          <p:cNvSpPr>
            <a:spLocks noGrp="1"/>
          </p:cNvSpPr>
          <p:nvPr>
            <p:ph type="title"/>
          </p:nvPr>
        </p:nvSpPr>
        <p:spPr/>
        <p:txBody>
          <a:bodyPr/>
          <a:lstStyle/>
          <a:p>
            <a:r>
              <a:rPr lang="en-GB" dirty="0"/>
              <a:t>Some Background</a:t>
            </a:r>
          </a:p>
        </p:txBody>
      </p:sp>
      <p:pic>
        <p:nvPicPr>
          <p:cNvPr id="5" name="Content Placeholder 4">
            <a:extLst>
              <a:ext uri="{FF2B5EF4-FFF2-40B4-BE49-F238E27FC236}">
                <a16:creationId xmlns:a16="http://schemas.microsoft.com/office/drawing/2014/main" id="{AE09B55E-9E0A-4031-80F2-9AEA7FB12EB6}"/>
              </a:ext>
            </a:extLst>
          </p:cNvPr>
          <p:cNvPicPr>
            <a:picLocks noGrp="1" noChangeAspect="1"/>
          </p:cNvPicPr>
          <p:nvPr>
            <p:ph sz="half" idx="1"/>
          </p:nvPr>
        </p:nvPicPr>
        <p:blipFill>
          <a:blip r:embed="rId3"/>
          <a:stretch>
            <a:fillRect/>
          </a:stretch>
        </p:blipFill>
        <p:spPr>
          <a:xfrm>
            <a:off x="120271" y="2187019"/>
            <a:ext cx="7044100" cy="3246729"/>
          </a:xfrm>
          <a:prstGeom prst="rect">
            <a:avLst/>
          </a:prstGeom>
          <a:ln>
            <a:solidFill>
              <a:schemeClr val="tx1">
                <a:lumMod val="65000"/>
                <a:lumOff val="35000"/>
              </a:schemeClr>
            </a:solidFill>
          </a:ln>
          <a:effectLst>
            <a:outerShdw blurRad="76200" dir="13500000" sy="23000" kx="1200000" algn="br" rotWithShape="0">
              <a:prstClr val="black">
                <a:alpha val="20000"/>
              </a:prstClr>
            </a:outerShdw>
          </a:effectLst>
          <a:scene3d>
            <a:camera prst="perspectiveContrastingRightFacing"/>
            <a:lightRig rig="threePt" dir="t"/>
          </a:scene3d>
        </p:spPr>
      </p:pic>
      <p:sp>
        <p:nvSpPr>
          <p:cNvPr id="4" name="Content Placeholder 3">
            <a:extLst>
              <a:ext uri="{FF2B5EF4-FFF2-40B4-BE49-F238E27FC236}">
                <a16:creationId xmlns:a16="http://schemas.microsoft.com/office/drawing/2014/main" id="{441EC64E-A2B7-45A4-8F48-A79583FD9988}"/>
              </a:ext>
            </a:extLst>
          </p:cNvPr>
          <p:cNvSpPr>
            <a:spLocks noGrp="1"/>
          </p:cNvSpPr>
          <p:nvPr>
            <p:ph sz="half" idx="2"/>
          </p:nvPr>
        </p:nvSpPr>
        <p:spPr>
          <a:xfrm>
            <a:off x="6172200" y="2696066"/>
            <a:ext cx="5181600" cy="3480896"/>
          </a:xfrm>
        </p:spPr>
        <p:txBody>
          <a:bodyPr>
            <a:normAutofit/>
          </a:bodyPr>
          <a:lstStyle/>
          <a:p>
            <a:pPr marL="0" indent="0">
              <a:buNone/>
            </a:pPr>
            <a:r>
              <a:rPr lang="en-US" b="1" dirty="0"/>
              <a:t>Landmark Valuation Hub</a:t>
            </a:r>
          </a:p>
          <a:p>
            <a:pPr marL="0" indent="0">
              <a:buNone/>
            </a:pPr>
            <a:r>
              <a:rPr lang="en-US" sz="2000" dirty="0"/>
              <a:t>“End to end residential property transaction lifecycle management, seamlessly coordinating Lender and Surveyor case management through configurable workflow. Valuation Hub is your window into the Secure Panel Network, providing Lenders access to the community of UK Surveyors, and enabling Surveyors to complete cases securely, accurately and on time, every time”</a:t>
            </a:r>
            <a:endParaRPr lang="en-US" dirty="0"/>
          </a:p>
          <a:p>
            <a:pPr marL="0" indent="0">
              <a:buNone/>
            </a:pPr>
            <a:endParaRPr lang="en-GB" dirty="0"/>
          </a:p>
        </p:txBody>
      </p:sp>
      <p:pic>
        <p:nvPicPr>
          <p:cNvPr id="2050" name="Picture 2" descr="Home">
            <a:extLst>
              <a:ext uri="{FF2B5EF4-FFF2-40B4-BE49-F238E27FC236}">
                <a16:creationId xmlns:a16="http://schemas.microsoft.com/office/drawing/2014/main" id="{5CFEB69B-B32E-42F5-BF73-C62033F0B4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6844" y="1825625"/>
            <a:ext cx="2295525" cy="55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3008565"/>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8DB0-7352-4C43-AD48-83DDDD4977B5}"/>
              </a:ext>
            </a:extLst>
          </p:cNvPr>
          <p:cNvSpPr>
            <a:spLocks noGrp="1"/>
          </p:cNvSpPr>
          <p:nvPr>
            <p:ph type="ctrTitle"/>
          </p:nvPr>
        </p:nvSpPr>
        <p:spPr/>
        <p:txBody>
          <a:bodyPr/>
          <a:lstStyle/>
          <a:p>
            <a:r>
              <a:rPr lang="en-US" dirty="0"/>
              <a:t>You’re the Tech Lead…</a:t>
            </a:r>
            <a:br>
              <a:rPr lang="en-US" dirty="0"/>
            </a:br>
            <a:r>
              <a:rPr lang="en-US" b="1" i="1" dirty="0"/>
              <a:t>YOU</a:t>
            </a:r>
            <a:r>
              <a:rPr lang="en-US" dirty="0"/>
              <a:t> fix it!</a:t>
            </a:r>
          </a:p>
        </p:txBody>
      </p:sp>
      <p:sp>
        <p:nvSpPr>
          <p:cNvPr id="4" name="TextBox 3">
            <a:extLst>
              <a:ext uri="{FF2B5EF4-FFF2-40B4-BE49-F238E27FC236}">
                <a16:creationId xmlns:a16="http://schemas.microsoft.com/office/drawing/2014/main" id="{F1BFDCFD-6C97-714E-A0D4-1B4846D685D4}"/>
              </a:ext>
            </a:extLst>
          </p:cNvPr>
          <p:cNvSpPr txBox="1"/>
          <p:nvPr/>
        </p:nvSpPr>
        <p:spPr>
          <a:xfrm>
            <a:off x="8274908" y="5135472"/>
            <a:ext cx="3917092" cy="1200329"/>
          </a:xfrm>
          <a:prstGeom prst="rect">
            <a:avLst/>
          </a:prstGeom>
          <a:noFill/>
        </p:spPr>
        <p:txBody>
          <a:bodyPr wrap="square" rtlCol="0">
            <a:spAutoFit/>
          </a:bodyPr>
          <a:lstStyle/>
          <a:p>
            <a:r>
              <a:rPr lang="en-US" dirty="0"/>
              <a:t>Joel Hammond-Turner</a:t>
            </a:r>
          </a:p>
          <a:p>
            <a:endParaRPr lang="en-US" dirty="0"/>
          </a:p>
          <a:p>
            <a:r>
              <a:rPr lang="en-US" dirty="0"/>
              <a:t>e: </a:t>
            </a:r>
            <a:r>
              <a:rPr lang="en-US" dirty="0">
                <a:hlinkClick r:id="rId3"/>
              </a:rPr>
              <a:t>joel@hammond-turner.org.uk</a:t>
            </a:r>
            <a:endParaRPr lang="en-US" dirty="0"/>
          </a:p>
          <a:p>
            <a:r>
              <a:rPr lang="en-US" dirty="0"/>
              <a:t>t: @</a:t>
            </a:r>
            <a:r>
              <a:rPr lang="en-US" dirty="0" err="1"/>
              <a:t>rammesses</a:t>
            </a:r>
            <a:endParaRPr lang="en-US" dirty="0"/>
          </a:p>
        </p:txBody>
      </p:sp>
      <p:pic>
        <p:nvPicPr>
          <p:cNvPr id="5" name="Picture 2" descr="Home">
            <a:extLst>
              <a:ext uri="{FF2B5EF4-FFF2-40B4-BE49-F238E27FC236}">
                <a16:creationId xmlns:a16="http://schemas.microsoft.com/office/drawing/2014/main" id="{E6391550-98FE-E94E-9F80-70F78BFF12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237" y="5735637"/>
            <a:ext cx="2295525" cy="5524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044E7C0-C9F6-C24F-8094-549B2D22D090}"/>
              </a:ext>
            </a:extLst>
          </p:cNvPr>
          <p:cNvSpPr txBox="1"/>
          <p:nvPr/>
        </p:nvSpPr>
        <p:spPr>
          <a:xfrm>
            <a:off x="246586" y="4022635"/>
            <a:ext cx="4370722" cy="1200329"/>
          </a:xfrm>
          <a:prstGeom prst="rect">
            <a:avLst/>
          </a:prstGeom>
          <a:noFill/>
        </p:spPr>
        <p:txBody>
          <a:bodyPr wrap="square" rtlCol="0">
            <a:spAutoFit/>
          </a:bodyPr>
          <a:lstStyle/>
          <a:p>
            <a:r>
              <a:rPr lang="en-US" dirty="0"/>
              <a:t>Repo: </a:t>
            </a:r>
            <a:r>
              <a:rPr lang="en-US" dirty="0">
                <a:hlinkClick r:id="rId5"/>
              </a:rPr>
              <a:t>https://bit.ly/YouFixIt-Repo</a:t>
            </a:r>
            <a:endParaRPr lang="en-US" dirty="0"/>
          </a:p>
          <a:p>
            <a:r>
              <a:rPr lang="en-US" dirty="0"/>
              <a:t>Deck: </a:t>
            </a:r>
            <a:r>
              <a:rPr lang="en-US" dirty="0">
                <a:hlinkClick r:id="rId6"/>
              </a:rPr>
              <a:t>https://bit.ly/YouFixIt-Deck</a:t>
            </a:r>
            <a:endParaRPr lang="en-US" dirty="0"/>
          </a:p>
          <a:p>
            <a:endParaRPr lang="en-US" dirty="0"/>
          </a:p>
          <a:p>
            <a:r>
              <a:rPr lang="en-US" dirty="0"/>
              <a:t>Feedback: </a:t>
            </a:r>
            <a:r>
              <a:rPr lang="en-US" dirty="0">
                <a:hlinkClick r:id="rId7"/>
              </a:rPr>
              <a:t>https://bit.ly/YouFixIt-Feedback</a:t>
            </a:r>
            <a:r>
              <a:rPr lang="en-US" dirty="0"/>
              <a:t> </a:t>
            </a:r>
          </a:p>
        </p:txBody>
      </p:sp>
      <p:sp>
        <p:nvSpPr>
          <p:cNvPr id="7" name="Rectangle 6">
            <a:extLst>
              <a:ext uri="{FF2B5EF4-FFF2-40B4-BE49-F238E27FC236}">
                <a16:creationId xmlns:a16="http://schemas.microsoft.com/office/drawing/2014/main" id="{7BE43796-BD1B-4F4E-825A-60F67E2850C9}"/>
              </a:ext>
            </a:extLst>
          </p:cNvPr>
          <p:cNvSpPr/>
          <p:nvPr/>
        </p:nvSpPr>
        <p:spPr>
          <a:xfrm rot="19932793">
            <a:off x="5565741" y="3201857"/>
            <a:ext cx="6210419" cy="923330"/>
          </a:xfrm>
          <a:prstGeom prst="rect">
            <a:avLst/>
          </a:prstGeom>
          <a:noFill/>
        </p:spPr>
        <p:txBody>
          <a:bodyPr wrap="none" lIns="91440" tIns="45720" rIns="91440" bIns="45720">
            <a:spAutoFit/>
          </a:bodyPr>
          <a:lstStyle/>
          <a:p>
            <a:pPr algn="ctr"/>
            <a:r>
              <a:rPr lang="en-GB" sz="5400" b="1" cap="none" spc="0" dirty="0" err="1">
                <a:ln w="22225">
                  <a:solidFill>
                    <a:schemeClr val="accent2"/>
                  </a:solidFill>
                  <a:prstDash val="solid"/>
                </a:ln>
                <a:solidFill>
                  <a:schemeClr val="accent2">
                    <a:lumMod val="40000"/>
                    <a:lumOff val="60000"/>
                  </a:schemeClr>
                </a:solidFill>
                <a:effectLst/>
              </a:rPr>
              <a:t>SwanseaCon</a:t>
            </a:r>
            <a:r>
              <a:rPr lang="en-GB" sz="5400" b="1" cap="none" spc="0" dirty="0">
                <a:ln w="22225">
                  <a:solidFill>
                    <a:schemeClr val="accent2"/>
                  </a:solidFill>
                  <a:prstDash val="solid"/>
                </a:ln>
                <a:solidFill>
                  <a:schemeClr val="accent2">
                    <a:lumMod val="40000"/>
                    <a:lumOff val="60000"/>
                  </a:schemeClr>
                </a:solidFill>
                <a:effectLst/>
              </a:rPr>
              <a:t> Edition!</a:t>
            </a:r>
          </a:p>
        </p:txBody>
      </p:sp>
    </p:spTree>
    <p:extLst>
      <p:ext uri="{BB962C8B-B14F-4D97-AF65-F5344CB8AC3E}">
        <p14:creationId xmlns:p14="http://schemas.microsoft.com/office/powerpoint/2010/main" val="359334779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rmAutofit/>
          </a:bodyPr>
          <a:lstStyle/>
          <a:p>
            <a:r>
              <a:rPr lang="en-US" sz="7200" dirty="0">
                <a:latin typeface="Ravie" pitchFamily="82" charset="77"/>
                <a:cs typeface="Ravie" panose="020F0502020204030204" pitchFamily="34" charset="0"/>
              </a:rPr>
              <a:t>You, </a:t>
            </a:r>
            <a:br>
              <a:rPr lang="en-US" sz="7200" dirty="0">
                <a:latin typeface="Ravie" pitchFamily="82" charset="77"/>
              </a:rPr>
            </a:br>
            <a:r>
              <a:rPr lang="en-US" sz="7200" dirty="0">
                <a:latin typeface="Ravie" pitchFamily="82" charset="77"/>
              </a:rPr>
              <a:t>vs the </a:t>
            </a:r>
            <a:br>
              <a:rPr lang="en-US" sz="7200" dirty="0">
                <a:latin typeface="Ravie" pitchFamily="82" charset="77"/>
              </a:rPr>
            </a:br>
            <a:r>
              <a:rPr lang="en-US" sz="7200" dirty="0">
                <a:latin typeface="Ravie" pitchFamily="82" charset="77"/>
              </a:rPr>
              <a:t>World </a:t>
            </a:r>
            <a:br>
              <a:rPr lang="en-US" sz="7200" dirty="0">
                <a:latin typeface="Ravie" pitchFamily="82" charset="77"/>
              </a:rPr>
            </a:br>
            <a:r>
              <a:rPr lang="en-US" sz="3200" dirty="0">
                <a:latin typeface="Ravie" pitchFamily="82" charset="77"/>
              </a:rPr>
              <a:t>(of PMs)</a:t>
            </a:r>
            <a:endParaRPr lang="en-US" sz="7200" dirty="0">
              <a:latin typeface="Ravie" pitchFamily="82" charset="77"/>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rotWithShape="1">
          <a:blip r:embed="rId2"/>
          <a:srcRect l="22571" r="24178"/>
          <a:stretch/>
        </p:blipFill>
        <p:spPr>
          <a:xfrm>
            <a:off x="6096001" y="365125"/>
            <a:ext cx="5725886" cy="60484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US" sz="1400" dirty="0"/>
              <a:t>Image © Universal Pictures 2010</a:t>
            </a:r>
          </a:p>
        </p:txBody>
      </p:sp>
    </p:spTree>
    <p:extLst>
      <p:ext uri="{BB962C8B-B14F-4D97-AF65-F5344CB8AC3E}">
        <p14:creationId xmlns:p14="http://schemas.microsoft.com/office/powerpoint/2010/main" val="114243075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15B079-8F4A-4C4A-840A-32E9AE8C02FC}"/>
              </a:ext>
            </a:extLst>
          </p:cNvPr>
          <p:cNvSpPr>
            <a:spLocks noGrp="1"/>
          </p:cNvSpPr>
          <p:nvPr>
            <p:ph type="title"/>
          </p:nvPr>
        </p:nvSpPr>
        <p:spPr/>
        <p:txBody>
          <a:bodyPr/>
          <a:lstStyle/>
          <a:p>
            <a:r>
              <a:rPr lang="en-US" dirty="0"/>
              <a:t>“So here’s the PBIs you’re doing this sprint”</a:t>
            </a:r>
          </a:p>
        </p:txBody>
      </p:sp>
      <p:pic>
        <p:nvPicPr>
          <p:cNvPr id="7" name="Picture 6">
            <a:extLst>
              <a:ext uri="{FF2B5EF4-FFF2-40B4-BE49-F238E27FC236}">
                <a16:creationId xmlns:a16="http://schemas.microsoft.com/office/drawing/2014/main" id="{6758DE11-1097-B04B-B4E8-3551ADEB7CA9}"/>
              </a:ext>
            </a:extLst>
          </p:cNvPr>
          <p:cNvPicPr>
            <a:picLocks noChangeAspect="1"/>
          </p:cNvPicPr>
          <p:nvPr/>
        </p:nvPicPr>
        <p:blipFill>
          <a:blip r:embed="rId3"/>
          <a:stretch>
            <a:fillRect/>
          </a:stretch>
        </p:blipFill>
        <p:spPr>
          <a:xfrm>
            <a:off x="7081598" y="1825625"/>
            <a:ext cx="3362804" cy="4351864"/>
          </a:xfrm>
          <a:prstGeom prst="rect">
            <a:avLst/>
          </a:prstGeom>
        </p:spPr>
      </p:pic>
      <p:pic>
        <p:nvPicPr>
          <p:cNvPr id="8" name="Picture 7">
            <a:extLst>
              <a:ext uri="{FF2B5EF4-FFF2-40B4-BE49-F238E27FC236}">
                <a16:creationId xmlns:a16="http://schemas.microsoft.com/office/drawing/2014/main" id="{C8584B76-9FC1-7040-8620-339C9718D606}"/>
              </a:ext>
            </a:extLst>
          </p:cNvPr>
          <p:cNvPicPr>
            <a:picLocks noChangeAspect="1"/>
          </p:cNvPicPr>
          <p:nvPr/>
        </p:nvPicPr>
        <p:blipFill>
          <a:blip r:embed="rId4"/>
          <a:stretch>
            <a:fillRect/>
          </a:stretch>
        </p:blipFill>
        <p:spPr>
          <a:xfrm>
            <a:off x="1150149" y="1861654"/>
            <a:ext cx="4509666" cy="4351864"/>
          </a:xfrm>
          <a:prstGeom prst="rect">
            <a:avLst/>
          </a:prstGeom>
        </p:spPr>
      </p:pic>
    </p:spTree>
    <p:extLst>
      <p:ext uri="{BB962C8B-B14F-4D97-AF65-F5344CB8AC3E}">
        <p14:creationId xmlns:p14="http://schemas.microsoft.com/office/powerpoint/2010/main" val="11644862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93CAA-3C3F-D34C-A774-9A1FA4573F3F}"/>
              </a:ext>
            </a:extLst>
          </p:cNvPr>
          <p:cNvSpPr>
            <a:spLocks noGrp="1"/>
          </p:cNvSpPr>
          <p:nvPr>
            <p:ph type="title"/>
          </p:nvPr>
        </p:nvSpPr>
        <p:spPr/>
        <p:txBody>
          <a:bodyPr/>
          <a:lstStyle/>
          <a:p>
            <a:r>
              <a:rPr lang="en-US" dirty="0"/>
              <a:t>“So here’s the PBIs you’re doing this sprint”</a:t>
            </a:r>
          </a:p>
        </p:txBody>
      </p:sp>
      <p:sp>
        <p:nvSpPr>
          <p:cNvPr id="3" name="Content Placeholder 2">
            <a:extLst>
              <a:ext uri="{FF2B5EF4-FFF2-40B4-BE49-F238E27FC236}">
                <a16:creationId xmlns:a16="http://schemas.microsoft.com/office/drawing/2014/main" id="{84932709-A683-3D4D-9647-4C3191DC48DF}"/>
              </a:ext>
            </a:extLst>
          </p:cNvPr>
          <p:cNvSpPr>
            <a:spLocks noGrp="1"/>
          </p:cNvSpPr>
          <p:nvPr>
            <p:ph idx="1"/>
          </p:nvPr>
        </p:nvSpPr>
        <p:spPr/>
        <p:txBody>
          <a:bodyPr/>
          <a:lstStyle/>
          <a:p>
            <a:r>
              <a:rPr lang="en-US" dirty="0"/>
              <a:t>Scoping before estimates – BAD</a:t>
            </a:r>
          </a:p>
          <a:p>
            <a:r>
              <a:rPr lang="en-US" dirty="0"/>
              <a:t>Scope-driven delivery – BAD</a:t>
            </a:r>
          </a:p>
          <a:p>
            <a:r>
              <a:rPr lang="en-US" dirty="0"/>
              <a:t>PM-driven breakdowns – BAD</a:t>
            </a:r>
            <a:br>
              <a:rPr lang="en-US" dirty="0"/>
            </a:br>
            <a:endParaRPr lang="en-US" dirty="0"/>
          </a:p>
          <a:p>
            <a:r>
              <a:rPr lang="en-US" dirty="0"/>
              <a:t>The team </a:t>
            </a:r>
            <a:r>
              <a:rPr lang="en-US" b="1" i="1" dirty="0"/>
              <a:t>must</a:t>
            </a:r>
            <a:r>
              <a:rPr lang="en-US" dirty="0"/>
              <a:t> break-down the work</a:t>
            </a:r>
          </a:p>
          <a:p>
            <a:pPr lvl="1"/>
            <a:r>
              <a:rPr lang="en-US" dirty="0"/>
              <a:t>Preferably before the sprint</a:t>
            </a:r>
          </a:p>
          <a:p>
            <a:pPr lvl="1"/>
            <a:endParaRPr lang="en-US" dirty="0"/>
          </a:p>
          <a:p>
            <a:r>
              <a:rPr lang="en-GB" dirty="0"/>
              <a:t>PBIs must be </a:t>
            </a:r>
            <a:r>
              <a:rPr lang="en-GB" u="sng" dirty="0"/>
              <a:t>deployable</a:t>
            </a:r>
            <a:r>
              <a:rPr lang="en-GB" dirty="0"/>
              <a:t> &amp; testable and </a:t>
            </a:r>
            <a:r>
              <a:rPr lang="en-GB" b="1" i="1" u="sng" dirty="0"/>
              <a:t>integrated</a:t>
            </a:r>
            <a:r>
              <a:rPr lang="en-GB" dirty="0"/>
              <a:t> – DoD</a:t>
            </a:r>
          </a:p>
          <a:p>
            <a:pPr lvl="1"/>
            <a:r>
              <a:rPr lang="en-GB" dirty="0"/>
              <a:t>Anything else is either a Task or an Epic</a:t>
            </a:r>
          </a:p>
          <a:p>
            <a:endParaRPr lang="en-US" dirty="0"/>
          </a:p>
          <a:p>
            <a:endParaRPr lang="en-US" dirty="0"/>
          </a:p>
          <a:p>
            <a:endParaRPr lang="en-US" dirty="0"/>
          </a:p>
        </p:txBody>
      </p:sp>
    </p:spTree>
    <p:extLst>
      <p:ext uri="{BB962C8B-B14F-4D97-AF65-F5344CB8AC3E}">
        <p14:creationId xmlns:p14="http://schemas.microsoft.com/office/powerpoint/2010/main" val="14703927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58EE1-2FC9-3948-A895-81FA4F0239A4}"/>
              </a:ext>
            </a:extLst>
          </p:cNvPr>
          <p:cNvSpPr>
            <a:spLocks noGrp="1"/>
          </p:cNvSpPr>
          <p:nvPr>
            <p:ph type="title"/>
          </p:nvPr>
        </p:nvSpPr>
        <p:spPr/>
        <p:txBody>
          <a:bodyPr/>
          <a:lstStyle/>
          <a:p>
            <a:r>
              <a:rPr lang="en-US" dirty="0"/>
              <a:t>”So how long is it REALLY going to take?”</a:t>
            </a:r>
          </a:p>
        </p:txBody>
      </p:sp>
      <p:sp>
        <p:nvSpPr>
          <p:cNvPr id="3" name="Content Placeholder 2">
            <a:extLst>
              <a:ext uri="{FF2B5EF4-FFF2-40B4-BE49-F238E27FC236}">
                <a16:creationId xmlns:a16="http://schemas.microsoft.com/office/drawing/2014/main" id="{2ABFEC1B-E9FE-DF40-A479-02B066A9D486}"/>
              </a:ext>
            </a:extLst>
          </p:cNvPr>
          <p:cNvSpPr>
            <a:spLocks noGrp="1"/>
          </p:cNvSpPr>
          <p:nvPr>
            <p:ph idx="1"/>
          </p:nvPr>
        </p:nvSpPr>
        <p:spPr/>
        <p:txBody>
          <a:bodyPr>
            <a:normAutofit fontScale="92500" lnSpcReduction="20000"/>
          </a:bodyPr>
          <a:lstStyle/>
          <a:p>
            <a:r>
              <a:rPr lang="en-US" dirty="0"/>
              <a:t>How good are your estimates? Really?</a:t>
            </a:r>
          </a:p>
          <a:p>
            <a:pPr lvl="1"/>
            <a:r>
              <a:rPr lang="en-US" dirty="0"/>
              <a:t>Development</a:t>
            </a:r>
          </a:p>
          <a:p>
            <a:pPr lvl="1"/>
            <a:r>
              <a:rPr lang="en-US" dirty="0"/>
              <a:t>Testing</a:t>
            </a:r>
          </a:p>
          <a:p>
            <a:pPr lvl="1"/>
            <a:r>
              <a:rPr lang="en-US" dirty="0"/>
              <a:t>Integration</a:t>
            </a:r>
          </a:p>
          <a:p>
            <a:pPr lvl="1"/>
            <a:r>
              <a:rPr lang="en-US" dirty="0"/>
              <a:t>Deployment</a:t>
            </a:r>
          </a:p>
          <a:p>
            <a:pPr lvl="1"/>
            <a:endParaRPr lang="en-US" dirty="0"/>
          </a:p>
          <a:p>
            <a:r>
              <a:rPr lang="en-US" dirty="0"/>
              <a:t>Estimation </a:t>
            </a:r>
            <a:r>
              <a:rPr lang="en-US" b="1" i="1" dirty="0"/>
              <a:t>only</a:t>
            </a:r>
            <a:r>
              <a:rPr lang="en-US" dirty="0"/>
              <a:t> improves with iteration</a:t>
            </a:r>
            <a:br>
              <a:rPr lang="en-US" dirty="0"/>
            </a:br>
            <a:br>
              <a:rPr lang="en-US" dirty="0"/>
            </a:br>
            <a:r>
              <a:rPr lang="en-US" dirty="0"/>
              <a:t>and </a:t>
            </a:r>
            <a:r>
              <a:rPr lang="en-US" b="1" i="1" u="sng" dirty="0"/>
              <a:t>experience</a:t>
            </a:r>
          </a:p>
          <a:p>
            <a:endParaRPr lang="en-US" dirty="0"/>
          </a:p>
          <a:p>
            <a:r>
              <a:rPr lang="en-US" dirty="0"/>
              <a:t>Known-Knowns / Known-Unknowns / </a:t>
            </a:r>
            <a:br>
              <a:rPr lang="en-US" dirty="0"/>
            </a:br>
            <a:r>
              <a:rPr lang="en-US" dirty="0"/>
              <a:t>Unknown-Unknowns</a:t>
            </a:r>
          </a:p>
        </p:txBody>
      </p:sp>
      <p:pic>
        <p:nvPicPr>
          <p:cNvPr id="4" name="Picture 3">
            <a:extLst>
              <a:ext uri="{FF2B5EF4-FFF2-40B4-BE49-F238E27FC236}">
                <a16:creationId xmlns:a16="http://schemas.microsoft.com/office/drawing/2014/main" id="{CF82F53F-5C90-0A42-B6D0-9ABDDFE475DA}"/>
              </a:ext>
            </a:extLst>
          </p:cNvPr>
          <p:cNvPicPr>
            <a:picLocks noChangeAspect="1"/>
          </p:cNvPicPr>
          <p:nvPr/>
        </p:nvPicPr>
        <p:blipFill rotWithShape="1">
          <a:blip r:embed="rId3"/>
          <a:srcRect l="29733" r="9467"/>
          <a:stretch/>
        </p:blipFill>
        <p:spPr>
          <a:xfrm>
            <a:off x="6974236" y="1690688"/>
            <a:ext cx="4379563" cy="48021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874358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64636-9C2A-F643-8705-208AE74B3E36}"/>
              </a:ext>
            </a:extLst>
          </p:cNvPr>
          <p:cNvSpPr>
            <a:spLocks noGrp="1"/>
          </p:cNvSpPr>
          <p:nvPr>
            <p:ph type="title"/>
          </p:nvPr>
        </p:nvSpPr>
        <p:spPr/>
        <p:txBody>
          <a:bodyPr/>
          <a:lstStyle/>
          <a:p>
            <a:r>
              <a:rPr lang="en-US" dirty="0"/>
              <a:t>“Why bother about this ‘Tech Debt’ then?”</a:t>
            </a:r>
          </a:p>
        </p:txBody>
      </p:sp>
      <p:sp>
        <p:nvSpPr>
          <p:cNvPr id="3" name="Content Placeholder 2">
            <a:extLst>
              <a:ext uri="{FF2B5EF4-FFF2-40B4-BE49-F238E27FC236}">
                <a16:creationId xmlns:a16="http://schemas.microsoft.com/office/drawing/2014/main" id="{DD7DA013-33A1-7244-94FA-E8DB14F1E618}"/>
              </a:ext>
            </a:extLst>
          </p:cNvPr>
          <p:cNvSpPr>
            <a:spLocks noGrp="1"/>
          </p:cNvSpPr>
          <p:nvPr>
            <p:ph idx="1"/>
          </p:nvPr>
        </p:nvSpPr>
        <p:spPr/>
        <p:txBody>
          <a:bodyPr>
            <a:normAutofit fontScale="92500" lnSpcReduction="10000"/>
          </a:bodyPr>
          <a:lstStyle/>
          <a:p>
            <a:pPr fontAlgn="ctr"/>
            <a:r>
              <a:rPr lang="en-GB" dirty="0"/>
              <a:t>YAGNI vs cohesion</a:t>
            </a:r>
          </a:p>
          <a:p>
            <a:pPr lvl="1" fontAlgn="ctr"/>
            <a:r>
              <a:rPr lang="en-GB" dirty="0"/>
              <a:t>Add to your backlog </a:t>
            </a:r>
            <a:r>
              <a:rPr lang="en-GB" b="1" i="1" u="sng" dirty="0"/>
              <a:t>as soon as you find it</a:t>
            </a:r>
          </a:p>
          <a:p>
            <a:pPr lvl="1" fontAlgn="ctr"/>
            <a:r>
              <a:rPr lang="en-GB" dirty="0"/>
              <a:t>Prioritisation / Pruning of Tech Debt is </a:t>
            </a:r>
            <a:br>
              <a:rPr lang="en-GB" dirty="0"/>
            </a:br>
            <a:r>
              <a:rPr lang="en-GB" b="1" dirty="0"/>
              <a:t>YOUR</a:t>
            </a:r>
            <a:r>
              <a:rPr lang="en-GB" dirty="0"/>
              <a:t> responsibility</a:t>
            </a:r>
          </a:p>
          <a:p>
            <a:pPr lvl="1" fontAlgn="ctr"/>
            <a:endParaRPr lang="en-GB" dirty="0"/>
          </a:p>
          <a:p>
            <a:pPr fontAlgn="ctr"/>
            <a:r>
              <a:rPr lang="en-GB" dirty="0"/>
              <a:t>When tech debt bites</a:t>
            </a:r>
          </a:p>
          <a:p>
            <a:pPr lvl="1" fontAlgn="ctr"/>
            <a:r>
              <a:rPr lang="en-GB" dirty="0"/>
              <a:t>Don't </a:t>
            </a:r>
            <a:r>
              <a:rPr lang="en-GB" i="1" dirty="0"/>
              <a:t>always</a:t>
            </a:r>
            <a:r>
              <a:rPr lang="en-GB" dirty="0"/>
              <a:t> do *just enough*</a:t>
            </a:r>
          </a:p>
          <a:p>
            <a:pPr lvl="1" fontAlgn="ctr"/>
            <a:r>
              <a:rPr lang="en-GB" dirty="0"/>
              <a:t>Celebrate little wins</a:t>
            </a:r>
          </a:p>
          <a:p>
            <a:pPr lvl="2" fontAlgn="ctr"/>
            <a:r>
              <a:rPr lang="en-GB" dirty="0"/>
              <a:t>Code Gardening</a:t>
            </a:r>
          </a:p>
          <a:p>
            <a:pPr lvl="2" fontAlgn="ctr"/>
            <a:endParaRPr lang="en-GB" dirty="0"/>
          </a:p>
          <a:p>
            <a:pPr fontAlgn="ctr"/>
            <a:r>
              <a:rPr lang="en-GB" dirty="0"/>
              <a:t>”So you really want to ignore this known </a:t>
            </a:r>
            <a:br>
              <a:rPr lang="en-GB" dirty="0"/>
            </a:br>
            <a:r>
              <a:rPr lang="en-GB" dirty="0"/>
              <a:t>  bug until it bites us?”</a:t>
            </a:r>
          </a:p>
          <a:p>
            <a:endParaRPr lang="en-US" dirty="0"/>
          </a:p>
        </p:txBody>
      </p:sp>
      <p:pic>
        <p:nvPicPr>
          <p:cNvPr id="4" name="Picture 3">
            <a:extLst>
              <a:ext uri="{FF2B5EF4-FFF2-40B4-BE49-F238E27FC236}">
                <a16:creationId xmlns:a16="http://schemas.microsoft.com/office/drawing/2014/main" id="{3FF8096F-771C-5D47-AA9C-6744BB99318B}"/>
              </a:ext>
            </a:extLst>
          </p:cNvPr>
          <p:cNvPicPr>
            <a:picLocks noChangeAspect="1"/>
          </p:cNvPicPr>
          <p:nvPr/>
        </p:nvPicPr>
        <p:blipFill rotWithShape="1">
          <a:blip r:embed="rId3"/>
          <a:srcRect l="18058" r="37000"/>
          <a:stretch/>
        </p:blipFill>
        <p:spPr>
          <a:xfrm>
            <a:off x="7443788" y="1825625"/>
            <a:ext cx="3910012" cy="44555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ACE7EF48-B529-2C42-B65C-E019E2FE2AB0}"/>
              </a:ext>
            </a:extLst>
          </p:cNvPr>
          <p:cNvSpPr txBox="1"/>
          <p:nvPr/>
        </p:nvSpPr>
        <p:spPr>
          <a:xfrm>
            <a:off x="7119259" y="6492875"/>
            <a:ext cx="4702628" cy="307777"/>
          </a:xfrm>
          <a:prstGeom prst="rect">
            <a:avLst/>
          </a:prstGeom>
          <a:noFill/>
        </p:spPr>
        <p:txBody>
          <a:bodyPr wrap="square" rtlCol="0">
            <a:spAutoFit/>
          </a:bodyPr>
          <a:lstStyle/>
          <a:p>
            <a:pPr algn="r"/>
            <a:r>
              <a:rPr lang="en-US" sz="1400" dirty="0"/>
              <a:t>Image © Universal Pictures 1993</a:t>
            </a:r>
          </a:p>
        </p:txBody>
      </p:sp>
    </p:spTree>
    <p:extLst>
      <p:ext uri="{BB962C8B-B14F-4D97-AF65-F5344CB8AC3E}">
        <p14:creationId xmlns:p14="http://schemas.microsoft.com/office/powerpoint/2010/main" val="42834768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6BA66-908B-2C41-B34F-F57B6B0F1600}"/>
              </a:ext>
            </a:extLst>
          </p:cNvPr>
          <p:cNvSpPr>
            <a:spLocks noGrp="1"/>
          </p:cNvSpPr>
          <p:nvPr>
            <p:ph type="title"/>
          </p:nvPr>
        </p:nvSpPr>
        <p:spPr/>
        <p:txBody>
          <a:bodyPr/>
          <a:lstStyle/>
          <a:p>
            <a:r>
              <a:rPr lang="en-US" dirty="0"/>
              <a:t>You, vs the World (of PMs)</a:t>
            </a:r>
          </a:p>
        </p:txBody>
      </p:sp>
      <p:sp>
        <p:nvSpPr>
          <p:cNvPr id="3" name="Content Placeholder 2">
            <a:extLst>
              <a:ext uri="{FF2B5EF4-FFF2-40B4-BE49-F238E27FC236}">
                <a16:creationId xmlns:a16="http://schemas.microsoft.com/office/drawing/2014/main" id="{B6890FC4-CCE7-934B-8C52-B6B7CC3477CB}"/>
              </a:ext>
            </a:extLst>
          </p:cNvPr>
          <p:cNvSpPr>
            <a:spLocks noGrp="1"/>
          </p:cNvSpPr>
          <p:nvPr>
            <p:ph sz="half" idx="1"/>
          </p:nvPr>
        </p:nvSpPr>
        <p:spPr/>
        <p:txBody>
          <a:bodyPr>
            <a:normAutofit/>
          </a:bodyPr>
          <a:lstStyle/>
          <a:p>
            <a:pPr fontAlgn="ctr"/>
            <a:r>
              <a:rPr lang="en-GB" dirty="0"/>
              <a:t>Take (&amp; keep) control of estimation</a:t>
            </a:r>
          </a:p>
          <a:p>
            <a:pPr fontAlgn="ctr"/>
            <a:r>
              <a:rPr lang="en-GB" dirty="0"/>
              <a:t>Slice and dice the work</a:t>
            </a:r>
          </a:p>
          <a:p>
            <a:pPr lvl="1" fontAlgn="ctr"/>
            <a:r>
              <a:rPr lang="en-GB" dirty="0"/>
              <a:t>Deployable &amp; testable, Integration, Dependencies</a:t>
            </a:r>
          </a:p>
          <a:p>
            <a:r>
              <a:rPr lang="en-GB" dirty="0"/>
              <a:t> Breaking down the requirement (again)</a:t>
            </a:r>
          </a:p>
          <a:p>
            <a:pPr lvl="1" fontAlgn="ctr"/>
            <a:r>
              <a:rPr lang="en-GB" dirty="0"/>
              <a:t>Estimating the unknown-unknows</a:t>
            </a:r>
          </a:p>
        </p:txBody>
      </p:sp>
      <p:sp>
        <p:nvSpPr>
          <p:cNvPr id="4" name="Content Placeholder 3">
            <a:extLst>
              <a:ext uri="{FF2B5EF4-FFF2-40B4-BE49-F238E27FC236}">
                <a16:creationId xmlns:a16="http://schemas.microsoft.com/office/drawing/2014/main" id="{237339D1-49A7-7849-8B0C-5907673FED94}"/>
              </a:ext>
            </a:extLst>
          </p:cNvPr>
          <p:cNvSpPr>
            <a:spLocks noGrp="1"/>
          </p:cNvSpPr>
          <p:nvPr>
            <p:ph sz="half" idx="2"/>
          </p:nvPr>
        </p:nvSpPr>
        <p:spPr/>
        <p:txBody>
          <a:bodyPr>
            <a:normAutofit/>
          </a:bodyPr>
          <a:lstStyle/>
          <a:p>
            <a:r>
              <a:rPr lang="en-GB" dirty="0"/>
              <a:t>Tech Debt</a:t>
            </a:r>
          </a:p>
          <a:p>
            <a:pPr lvl="1" fontAlgn="ctr"/>
            <a:r>
              <a:rPr lang="en-GB" dirty="0"/>
              <a:t>YAGNI vs cohesion</a:t>
            </a:r>
          </a:p>
          <a:p>
            <a:pPr lvl="1" fontAlgn="ctr"/>
            <a:r>
              <a:rPr lang="en-GB" dirty="0"/>
              <a:t>Backlog pruning</a:t>
            </a:r>
          </a:p>
          <a:p>
            <a:pPr lvl="1" fontAlgn="ctr"/>
            <a:r>
              <a:rPr lang="en-GB" dirty="0"/>
              <a:t>Don't always do *just enough*</a:t>
            </a:r>
          </a:p>
          <a:p>
            <a:pPr lvl="1" fontAlgn="ctr"/>
            <a:r>
              <a:rPr lang="en-GB" dirty="0"/>
              <a:t>Celebrate little wins</a:t>
            </a:r>
          </a:p>
          <a:p>
            <a:pPr lvl="1" fontAlgn="ctr"/>
            <a:r>
              <a:rPr lang="en-GB" b="1" i="1" dirty="0"/>
              <a:t>Don’t</a:t>
            </a:r>
            <a:r>
              <a:rPr lang="en-GB" dirty="0"/>
              <a:t> ignore known bugs until they bites. Just don’t.</a:t>
            </a:r>
            <a:endParaRPr lang="en-US" dirty="0"/>
          </a:p>
          <a:p>
            <a:endParaRPr lang="en-US" dirty="0"/>
          </a:p>
        </p:txBody>
      </p:sp>
    </p:spTree>
    <p:extLst>
      <p:ext uri="{BB962C8B-B14F-4D97-AF65-F5344CB8AC3E}">
        <p14:creationId xmlns:p14="http://schemas.microsoft.com/office/powerpoint/2010/main" val="31476631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0" end="0"/>
                                            </p:txEl>
                                          </p:spTgt>
                                        </p:tgtEl>
                                        <p:attrNameLst>
                                          <p:attrName>style.visibility</p:attrName>
                                        </p:attrNameLst>
                                      </p:cBhvr>
                                      <p:to>
                                        <p:strVal val="visible"/>
                                      </p:to>
                                    </p:set>
                                    <p:animEffect transition="in" filter="fade">
                                      <p:cBhvr>
                                        <p:cTn id="28" dur="500"/>
                                        <p:tgtEl>
                                          <p:spTgt spid="4">
                                            <p:txEl>
                                              <p:pRg st="0" end="0"/>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Effect transition="in" filter="fade">
                                      <p:cBhvr>
                                        <p:cTn id="31" dur="500"/>
                                        <p:tgtEl>
                                          <p:spTgt spid="4">
                                            <p:txEl>
                                              <p:pRg st="1" end="1"/>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4">
                                            <p:txEl>
                                              <p:pRg st="2" end="2"/>
                                            </p:txEl>
                                          </p:spTgt>
                                        </p:tgtEl>
                                        <p:attrNameLst>
                                          <p:attrName>style.visibility</p:attrName>
                                        </p:attrNameLst>
                                      </p:cBhvr>
                                      <p:to>
                                        <p:strVal val="visible"/>
                                      </p:to>
                                    </p:set>
                                    <p:animEffect transition="in" filter="fade">
                                      <p:cBhvr>
                                        <p:cTn id="34" dur="500"/>
                                        <p:tgtEl>
                                          <p:spTgt spid="4">
                                            <p:txEl>
                                              <p:pRg st="2" end="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4">
                                            <p:txEl>
                                              <p:pRg st="3" end="3"/>
                                            </p:txEl>
                                          </p:spTgt>
                                        </p:tgtEl>
                                        <p:attrNameLst>
                                          <p:attrName>style.visibility</p:attrName>
                                        </p:attrNameLst>
                                      </p:cBhvr>
                                      <p:to>
                                        <p:strVal val="visible"/>
                                      </p:to>
                                    </p:set>
                                    <p:animEffect transition="in" filter="fade">
                                      <p:cBhvr>
                                        <p:cTn id="37" dur="500"/>
                                        <p:tgtEl>
                                          <p:spTgt spid="4">
                                            <p:txEl>
                                              <p:pRg st="3" end="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4" end="4"/>
                                            </p:txEl>
                                          </p:spTgt>
                                        </p:tgtEl>
                                        <p:attrNameLst>
                                          <p:attrName>style.visibility</p:attrName>
                                        </p:attrNameLst>
                                      </p:cBhvr>
                                      <p:to>
                                        <p:strVal val="visible"/>
                                      </p:to>
                                    </p:set>
                                    <p:animEffect transition="in" filter="fade">
                                      <p:cBhvr>
                                        <p:cTn id="40" dur="500"/>
                                        <p:tgtEl>
                                          <p:spTgt spid="4">
                                            <p:txEl>
                                              <p:pRg st="4" end="4"/>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5" end="5"/>
                                            </p:txEl>
                                          </p:spTgt>
                                        </p:tgtEl>
                                        <p:attrNameLst>
                                          <p:attrName>style.visibility</p:attrName>
                                        </p:attrNameLst>
                                      </p:cBhvr>
                                      <p:to>
                                        <p:strVal val="visible"/>
                                      </p:to>
                                    </p:set>
                                    <p:animEffect transition="in" filter="fade">
                                      <p:cBhvr>
                                        <p:cTn id="43"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12604</TotalTime>
  <Words>1153</Words>
  <Application>Microsoft Macintosh PowerPoint</Application>
  <PresentationFormat>Widescreen</PresentationFormat>
  <Paragraphs>272</Paragraphs>
  <Slides>30</Slides>
  <Notes>17</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Calibri</vt:lpstr>
      <vt:lpstr>Calibri Light</vt:lpstr>
      <vt:lpstr>Impact</vt:lpstr>
      <vt:lpstr>Ravie</vt:lpstr>
      <vt:lpstr>Stencil</vt:lpstr>
      <vt:lpstr>Vivaldi</vt:lpstr>
      <vt:lpstr>Office Theme</vt:lpstr>
      <vt:lpstr>You’re the Tech Lead… YOU fix it!</vt:lpstr>
      <vt:lpstr>You’re the Tech Lead… YOU fix it!</vt:lpstr>
      <vt:lpstr>Some Background</vt:lpstr>
      <vt:lpstr>You,  vs the  World  (of PMs)</vt:lpstr>
      <vt:lpstr>“So here’s the PBIs you’re doing this sprint”</vt:lpstr>
      <vt:lpstr>“So here’s the PBIs you’re doing this sprint”</vt:lpstr>
      <vt:lpstr>”So how long is it REALLY going to take?”</vt:lpstr>
      <vt:lpstr>“Why bother about this ‘Tech Debt’ then?”</vt:lpstr>
      <vt:lpstr>You, vs the World (of PMs)</vt:lpstr>
      <vt:lpstr>When the World Falls Down</vt:lpstr>
      <vt:lpstr>“It can’t be OUR fault!”</vt:lpstr>
      <vt:lpstr>“It can’t be OUR fault!”</vt:lpstr>
      <vt:lpstr>“OK. It’s our fault.”</vt:lpstr>
      <vt:lpstr>“OK. It’s our fault.”</vt:lpstr>
      <vt:lpstr>When the World Falls Down</vt:lpstr>
      <vt:lpstr>Taming the  Off-Shore  Beast (and the on-shore one too)</vt:lpstr>
      <vt:lpstr>Some Background</vt:lpstr>
      <vt:lpstr>PowerPoint Presentation</vt:lpstr>
      <vt:lpstr>Silos are great… except they’re not</vt:lpstr>
      <vt:lpstr>PowerPoint Presentation</vt:lpstr>
      <vt:lpstr>You’ll do it… my… way.</vt:lpstr>
      <vt:lpstr>You’ll do it… my… way.</vt:lpstr>
      <vt:lpstr>PowerPoint Presentation</vt:lpstr>
      <vt:lpstr>One team…</vt:lpstr>
      <vt:lpstr>One team…</vt:lpstr>
      <vt:lpstr>One team…</vt:lpstr>
      <vt:lpstr>One team…</vt:lpstr>
      <vt:lpstr>Taming the Beast(s)</vt:lpstr>
      <vt:lpstr>Questions ?</vt:lpstr>
      <vt:lpstr>You’re the Tech Lead… YOU fix 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You’re the Tech Lead… YOU fix it!</dc:title>
  <dc:creator>Joel Hammond-Turner</dc:creator>
  <cp:lastModifiedBy>Joel Hammond-Turner</cp:lastModifiedBy>
  <cp:revision>52</cp:revision>
  <dcterms:created xsi:type="dcterms:W3CDTF">2019-03-15T17:24:13Z</dcterms:created>
  <dcterms:modified xsi:type="dcterms:W3CDTF">2019-09-09T06:20:21Z</dcterms:modified>
</cp:coreProperties>
</file>

<file path=docProps/thumbnail.jpeg>
</file>